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8" r:id="rId12"/>
    <p:sldId id="265" r:id="rId13"/>
    <p:sldId id="266" r:id="rId14"/>
    <p:sldId id="267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63" autoAdjust="0"/>
    <p:restoredTop sz="94611" autoAdjust="0"/>
  </p:normalViewPr>
  <p:slideViewPr>
    <p:cSldViewPr snapToGrid="0" snapToObjects="1">
      <p:cViewPr varScale="1">
        <p:scale>
          <a:sx n="130" d="100"/>
          <a:sy n="130" d="100"/>
        </p:scale>
        <p:origin x="307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202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91440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Lugar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562686" y="1557294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las Raíces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2487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B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Sistemas de Control </a:t>
            </a:r>
            <a:r>
              <a:rPr lang="en-US" sz="1600" i="1" dirty="0" err="1">
                <a:solidFill>
                  <a:srgbClr val="8B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Analógo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3063240"/>
            <a:ext cx="1920240" cy="292608"/>
          </a:xfrm>
          <a:prstGeom prst="roundRect">
            <a:avLst/>
          </a:prstGeom>
          <a:solidFill>
            <a:srgbClr val="1B3A5C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306324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5E4EE"/>
                </a:solidFill>
              </a:rPr>
              <a:t>Función de Transferencia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651760" y="3063240"/>
            <a:ext cx="1920240" cy="292608"/>
          </a:xfrm>
          <a:prstGeom prst="roundRect">
            <a:avLst/>
          </a:prstGeom>
          <a:solidFill>
            <a:srgbClr val="1B3A5C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51760" y="306324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5E4EE"/>
                </a:solidFill>
              </a:rPr>
              <a:t>Polos y Ceros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754880" y="3063240"/>
            <a:ext cx="1920240" cy="292608"/>
          </a:xfrm>
          <a:prstGeom prst="roundRect">
            <a:avLst/>
          </a:prstGeom>
          <a:solidFill>
            <a:srgbClr val="1B3A5C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306324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5E4EE"/>
                </a:solidFill>
              </a:rPr>
              <a:t>Ganancia K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858000" y="3063240"/>
            <a:ext cx="1920240" cy="292608"/>
          </a:xfrm>
          <a:prstGeom prst="roundRect">
            <a:avLst/>
          </a:prstGeom>
          <a:solidFill>
            <a:srgbClr val="1B3A5C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0" y="306324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5E4EE"/>
                </a:solidFill>
              </a:rPr>
              <a:t>Estabilidad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548640" y="4645152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Analógico  ·  Sistemas Dinámicos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05 · EJEMPLO 2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 2 — Sistema de 3 Polos (con asíntotas)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325880"/>
            <a:ext cx="8412480" cy="658368"/>
          </a:xfrm>
          <a:prstGeom prst="rect">
            <a:avLst/>
          </a:prstGeom>
          <a:solidFill>
            <a:srgbClr val="1B3A5C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94360" y="1417320"/>
            <a:ext cx="1005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G(s) =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719072" y="135331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2C39A"/>
                </a:solidFill>
              </a:rPr>
              <a:t>K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1719072" y="1618488"/>
            <a:ext cx="2560320" cy="27432"/>
          </a:xfrm>
          <a:prstGeom prst="rect">
            <a:avLst/>
          </a:prstGeom>
          <a:solidFill>
            <a:srgbClr val="8BA0B4"/>
          </a:solidFill>
          <a:ln w="12700">
            <a:solidFill>
              <a:srgbClr val="8BA0B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719072" y="164592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s (s+2)(s+4)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0" y="146304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5E4EE"/>
                </a:solidFill>
              </a:rPr>
              <a:t>n=3, m=0  |  3 ramas, 3 asíntotas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176272"/>
            <a:ext cx="4114800" cy="786384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30352" y="226771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5C"/>
                </a:solidFill>
              </a:rPr>
              <a:t>Polos de lazo abierto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30352" y="2560320"/>
            <a:ext cx="374904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0352" y="25603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A8C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 = 0,   s = −2,   s = −4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09160" y="2176272"/>
            <a:ext cx="4114800" cy="786384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873752" y="226771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5C"/>
                </a:solidFill>
              </a:rPr>
              <a:t>Segmentos en eje real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73752" y="2560320"/>
            <a:ext cx="374904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73752" y="25603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A8C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[−2, 0] y (−∞, −4]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108960"/>
            <a:ext cx="4114800" cy="786384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30352" y="32004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5C"/>
                </a:solidFill>
              </a:rPr>
              <a:t>Centroide (σₐ)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30352" y="3493008"/>
            <a:ext cx="374904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30352" y="349300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A8C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σₐ = (0 + (−2) + (−4)) / (3−0) = −2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09160" y="3108960"/>
            <a:ext cx="4114800" cy="786384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873752" y="32004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5C"/>
                </a:solidFill>
              </a:rPr>
              <a:t>Ángulos de asíntotas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873752" y="3493008"/>
            <a:ext cx="374904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73752" y="349300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A8C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φ = 60°,  180°,  300°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65760" y="4041648"/>
            <a:ext cx="4114800" cy="786384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30352" y="413308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5C"/>
                </a:solidFill>
              </a:rPr>
              <a:t>Punto de ruptura (R6)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30352" y="4425696"/>
            <a:ext cx="374904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30352" y="442569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A8C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3s² + 12s + 8 = 0 → s ≈ −0.845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709160" y="4041648"/>
            <a:ext cx="4114800" cy="786384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4873752" y="413308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5C"/>
                </a:solidFill>
              </a:rPr>
              <a:t>K crítico (Routh, R8)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873752" y="4425696"/>
            <a:ext cx="3749040" cy="274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73752" y="442569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A8C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K_crit = 48  →  cruce en ±j√8 ≈ ±j2.83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8C8CCEE-9652-405C-875A-A16C11859D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596" y="124557"/>
            <a:ext cx="7642807" cy="489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92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04 · INTERPRETACIÓN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Leer el Diagrama y Seleccionar K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353312"/>
            <a:ext cx="402336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" y="1444752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5C"/>
                </a:solidFill>
              </a:rPr>
              <a:t>Plano Complejo 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1828800"/>
            <a:ext cx="1737360" cy="2651760"/>
          </a:xfrm>
          <a:prstGeom prst="rect">
            <a:avLst/>
          </a:prstGeom>
          <a:solidFill>
            <a:srgbClr val="E8F8F0"/>
          </a:solidFill>
          <a:ln w="12700">
            <a:solidFill>
              <a:srgbClr val="2D9B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5780" y="1819656"/>
            <a:ext cx="1737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9B60"/>
                </a:solidFill>
              </a:rPr>
              <a:t>LHP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D9B60"/>
                </a:solidFill>
              </a:rPr>
              <a:t>Estable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286000" y="1828800"/>
            <a:ext cx="1965960" cy="2651760"/>
          </a:xfrm>
          <a:prstGeom prst="rect">
            <a:avLst/>
          </a:prstGeom>
          <a:solidFill>
            <a:srgbClr val="FEF0F0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00361" y="1837944"/>
            <a:ext cx="1965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64045"/>
                </a:solidFill>
              </a:rPr>
              <a:t>RHP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D64045"/>
                </a:solidFill>
              </a:rPr>
              <a:t>Inestable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240280" y="1828800"/>
            <a:ext cx="45720" cy="265176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48840" y="1737360"/>
            <a:ext cx="365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3A5C"/>
                </a:solidFill>
              </a:rPr>
              <a:t>jω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617720" y="1417320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5C"/>
                </a:solidFill>
              </a:rPr>
              <a:t>Especificaciones de Diseño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17720" y="1810512"/>
            <a:ext cx="41148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17720" y="1810512"/>
            <a:ext cx="64008" cy="548640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1856232"/>
            <a:ext cx="3840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ζ (amortiguamiento)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754880" y="2084832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A0B4"/>
                </a:solidFill>
              </a:rPr>
              <a:t>Líneas radiales desde el origen. ζ = cos(θ)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17720" y="2450592"/>
            <a:ext cx="41148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17720" y="2450592"/>
            <a:ext cx="64008" cy="5486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0" y="2496312"/>
            <a:ext cx="3840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ωn (frec. natural)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754880" y="2724912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A0B4"/>
                </a:solidFill>
              </a:rPr>
              <a:t>Círculos centrados en el origen. |s| = ωn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617720" y="3090672"/>
            <a:ext cx="41148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17720" y="3090672"/>
            <a:ext cx="64008" cy="548640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54880" y="3136392"/>
            <a:ext cx="3840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σ (parte real)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754880" y="3364992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A0B4"/>
                </a:solidFill>
              </a:rPr>
              <a:t>Líneas verticales. Controla tasa de decaimiento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617720" y="3730752"/>
            <a:ext cx="41148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617720" y="3730752"/>
            <a:ext cx="64008" cy="5486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54880" y="3776472"/>
            <a:ext cx="3840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ts (tiempo asentam.)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754880" y="4005072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A0B4"/>
                </a:solidFill>
              </a:rPr>
              <a:t>ts ≈ 4/(ζωn) → líneas σ = −4/ts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617720" y="4370832"/>
            <a:ext cx="41148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617720" y="4370832"/>
            <a:ext cx="64008" cy="548640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54880" y="4416552"/>
            <a:ext cx="3840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%OS (sobrepaso)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754880" y="4645152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A0B4"/>
                </a:solidFill>
              </a:rPr>
              <a:t>%OS = e^(−πζ/√(1−ζ²)) × 100%</a:t>
            </a:r>
            <a:endParaRPr lang="en-US" sz="950" dirty="0"/>
          </a:p>
        </p:txBody>
      </p:sp>
      <p:sp>
        <p:nvSpPr>
          <p:cNvPr id="35" name="Text 7">
            <a:extLst>
              <a:ext uri="{FF2B5EF4-FFF2-40B4-BE49-F238E27FC236}">
                <a16:creationId xmlns:a16="http://schemas.microsoft.com/office/drawing/2014/main" id="{B42C4206-4248-4E3E-879F-DDB5981E82C3}"/>
              </a:ext>
            </a:extLst>
          </p:cNvPr>
          <p:cNvSpPr/>
          <p:nvPr/>
        </p:nvSpPr>
        <p:spPr>
          <a:xfrm>
            <a:off x="491490" y="2990088"/>
            <a:ext cx="17602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1200" dirty="0"/>
              <a:t>Es la mitad izquierda del plano, donde la parte real de los polos es negativa. Si los polos del sistema están aquí, el sistema es </a:t>
            </a:r>
            <a:r>
              <a:rPr lang="es-ES" sz="1200" b="1" dirty="0"/>
              <a:t>estable</a:t>
            </a:r>
            <a:r>
              <a:rPr lang="es-ES" sz="1200" dirty="0"/>
              <a:t> porque su respuesta decae con el tiempo.</a:t>
            </a:r>
            <a:endParaRPr lang="en-US" sz="1200" dirty="0"/>
          </a:p>
        </p:txBody>
      </p:sp>
      <p:sp>
        <p:nvSpPr>
          <p:cNvPr id="36" name="Text 9">
            <a:extLst>
              <a:ext uri="{FF2B5EF4-FFF2-40B4-BE49-F238E27FC236}">
                <a16:creationId xmlns:a16="http://schemas.microsoft.com/office/drawing/2014/main" id="{DC567BC0-FACC-4E06-9EF3-A99D0022988B}"/>
              </a:ext>
            </a:extLst>
          </p:cNvPr>
          <p:cNvSpPr/>
          <p:nvPr/>
        </p:nvSpPr>
        <p:spPr>
          <a:xfrm>
            <a:off x="2230550" y="2393442"/>
            <a:ext cx="1965960" cy="12847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1200" dirty="0"/>
              <a:t>Es la mitad derecha. Polos aquí significan sistema </a:t>
            </a:r>
            <a:r>
              <a:rPr lang="es-ES" sz="1200" b="1" dirty="0"/>
              <a:t>inestable</a:t>
            </a:r>
            <a:r>
              <a:rPr lang="es-ES" sz="1200" dirty="0"/>
              <a:t>, porque la respuesta crece sin límite.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06 · DISEÑO DE CONTROLADORES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Diseño de </a:t>
            </a:r>
            <a:r>
              <a:rPr lang="en-US" sz="2600" b="1" dirty="0" err="1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Controladores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353312"/>
            <a:ext cx="2697480" cy="3493008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353312"/>
            <a:ext cx="2697480" cy="548640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389888"/>
            <a:ext cx="2514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Controlador P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1664208"/>
            <a:ext cx="2514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C(s) = Kp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199339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</a:rPr>
              <a:t>Efecto en el LGR: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2212848"/>
            <a:ext cx="242316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Solo escala la ganancia. Desplaza los polos a lo largo del lugar existente.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3108960"/>
            <a:ext cx="2423160" cy="27432"/>
          </a:xfrm>
          <a:prstGeom prst="rect">
            <a:avLst/>
          </a:prstGeom>
          <a:solidFill>
            <a:srgbClr val="D5E4EE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21868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9B60"/>
                </a:solidFill>
              </a:rPr>
              <a:t>✔ Simple, sin parámetros adicionales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02920" y="3502152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4045"/>
                </a:solidFill>
              </a:rPr>
              <a:t>✖ No modifica la forma del LGR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46120" y="1353312"/>
            <a:ext cx="2697480" cy="3493008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46120" y="1353312"/>
            <a:ext cx="2697480" cy="54864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37560" y="1389888"/>
            <a:ext cx="2514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Controlador PD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37560" y="1664208"/>
            <a:ext cx="2514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C(s) = Kp(s + z)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83280" y="199339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</a:rPr>
              <a:t>Efecto en el LGR: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83280" y="2212848"/>
            <a:ext cx="242316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Agrega un cero. Atrae ramas hacia la izquierda (mejora estabilidad y rapidez).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337560" y="3108960"/>
            <a:ext cx="2423160" cy="27432"/>
          </a:xfrm>
          <a:prstGeom prst="rect">
            <a:avLst/>
          </a:prstGeom>
          <a:solidFill>
            <a:srgbClr val="D5E4EE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83280" y="321868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9B60"/>
                </a:solidFill>
              </a:rPr>
              <a:t>✔ Mejora la respuesta transitoria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383280" y="3502152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4045"/>
                </a:solidFill>
              </a:rPr>
              <a:t>✖ Amplifica el ruido de alta frecuencia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126480" y="1353312"/>
            <a:ext cx="2697480" cy="3493008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126480" y="1353312"/>
            <a:ext cx="2697480" cy="5486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17920" y="1389888"/>
            <a:ext cx="2514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Controlador PI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17920" y="1664208"/>
            <a:ext cx="2514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C(s) = Kp(s + z) / 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263640" y="1993392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</a:rPr>
              <a:t>Efecto en el LGR: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212848"/>
            <a:ext cx="242316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Agrega un polo en el origen y un cero. Mejora el error en estado estable.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3108960"/>
            <a:ext cx="2423160" cy="27432"/>
          </a:xfrm>
          <a:prstGeom prst="rect">
            <a:avLst/>
          </a:prstGeom>
          <a:solidFill>
            <a:srgbClr val="D5E4EE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263640" y="3218688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D9B60"/>
                </a:solidFill>
              </a:rPr>
              <a:t>✔ Elimina error de estado estacionario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263640" y="3502152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64045"/>
                </a:solidFill>
              </a:rPr>
              <a:t>✖ Puede ralentizar la respuesta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365760" y="4892040"/>
            <a:ext cx="8412480" cy="0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4114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</a:rPr>
              <a:t>Conclusiones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243584"/>
            <a:ext cx="274320" cy="2743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04672" y="1225296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2C39A"/>
                </a:solidFill>
              </a:rPr>
              <a:t>Herramienta visual poderosa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04672" y="1481328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A0B4"/>
                </a:solidFill>
              </a:rPr>
              <a:t>El LGR permite diseñar </a:t>
            </a:r>
            <a:r>
              <a:rPr lang="en-US" sz="1050" dirty="0" err="1">
                <a:solidFill>
                  <a:srgbClr val="8BA0B4"/>
                </a:solidFill>
              </a:rPr>
              <a:t>sistemas</a:t>
            </a:r>
            <a:r>
              <a:rPr lang="en-US" sz="1050" dirty="0">
                <a:solidFill>
                  <a:srgbClr val="8BA0B4"/>
                </a:solidFill>
              </a:rPr>
              <a:t> de control sin cálculos numéricos iterativos.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1883664"/>
            <a:ext cx="274320" cy="2743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1865376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2C39A"/>
                </a:solidFill>
              </a:rPr>
              <a:t>8 reglas = procedimiento completo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04672" y="2121408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A0B4"/>
                </a:solidFill>
              </a:rPr>
              <a:t>Aplicadas en orden, construyen el lugar con precisión y rapidez.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2485761"/>
            <a:ext cx="274320" cy="2743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4672" y="2467473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2C39A"/>
                </a:solidFill>
              </a:rPr>
              <a:t>Limitación principal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04672" y="2787513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A0B4"/>
                </a:solidFill>
              </a:rPr>
              <a:t>Solo aplica a </a:t>
            </a:r>
            <a:r>
              <a:rPr lang="en-US" sz="1050" dirty="0" err="1">
                <a:solidFill>
                  <a:srgbClr val="8BA0B4"/>
                </a:solidFill>
              </a:rPr>
              <a:t>sistemas</a:t>
            </a:r>
            <a:r>
              <a:rPr lang="en-US" sz="1050" dirty="0">
                <a:solidFill>
                  <a:srgbClr val="8BA0B4"/>
                </a:solidFill>
              </a:rPr>
              <a:t> lineales e invariantes en el tiempo (LTI).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65760" y="3125841"/>
            <a:ext cx="274320" cy="2743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04672" y="3107553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2C39A"/>
                </a:solidFill>
              </a:rPr>
              <a:t>Comparativa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804672" y="3355614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BA0B4"/>
                </a:solidFill>
              </a:rPr>
              <a:t>Bode: respuesta en frecuencia | Nyquist: estabilidad margen | LGR: diseño de ganancia.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65760" y="4645152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0B4"/>
                </a:solidFill>
              </a:rPr>
              <a:t>Control Analógico  ·  Lugar de las Raíces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CONTENIDO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 err="1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Temas</a:t>
            </a: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la Exposición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417320"/>
            <a:ext cx="411480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417320"/>
            <a:ext cx="64008" cy="67665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21208" y="1463040"/>
            <a:ext cx="502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8C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1472184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5C"/>
                </a:solidFill>
              </a:rPr>
              <a:t>Introducción y motivación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51560" y="1755648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A0B4"/>
                </a:solidFill>
              </a:rPr>
              <a:t>¿Qué problema resuelve el lugar de las raíces?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65760" y="2221992"/>
            <a:ext cx="411480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221992"/>
            <a:ext cx="64008" cy="67665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1208" y="2267712"/>
            <a:ext cx="502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8C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2276856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5C"/>
                </a:solidFill>
              </a:rPr>
              <a:t>Fundamentos matemáticos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51560" y="2560320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A0B4"/>
                </a:solidFill>
              </a:rPr>
              <a:t>Condición de ángulo y módulo, ecuación característica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65760" y="3026664"/>
            <a:ext cx="411480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026664"/>
            <a:ext cx="64008" cy="67665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21208" y="3072384"/>
            <a:ext cx="502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8C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3081528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 err="1">
                <a:solidFill>
                  <a:srgbClr val="1B3A5C"/>
                </a:solidFill>
              </a:rPr>
              <a:t>Reglas</a:t>
            </a:r>
            <a:r>
              <a:rPr lang="en-US" sz="1200" b="1" dirty="0">
                <a:solidFill>
                  <a:srgbClr val="1B3A5C"/>
                </a:solidFill>
              </a:rPr>
              <a:t> de construcción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51560" y="3364992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A0B4"/>
                </a:solidFill>
              </a:rPr>
              <a:t>Procedimiento sistemático paso a paso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5760" y="3831336"/>
            <a:ext cx="411480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831336"/>
            <a:ext cx="64008" cy="67665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1208" y="3877056"/>
            <a:ext cx="502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8C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51560" y="3886200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5C"/>
                </a:solidFill>
              </a:rPr>
              <a:t>Interpretación del diagrama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51560" y="4169664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A0B4"/>
                </a:solidFill>
              </a:rPr>
              <a:t>Lectura de estabilidad y selección de K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754880" y="1417320"/>
            <a:ext cx="411480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54880" y="1417320"/>
            <a:ext cx="64008" cy="67665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10328" y="1463040"/>
            <a:ext cx="502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8C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5440680" y="1472184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5C"/>
                </a:solidFill>
              </a:rPr>
              <a:t>Ejemplos resueltos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40680" y="1755648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A0B4"/>
                </a:solidFill>
              </a:rPr>
              <a:t>3 </a:t>
            </a:r>
            <a:r>
              <a:rPr lang="en-US" sz="900" dirty="0" err="1">
                <a:solidFill>
                  <a:srgbClr val="8BA0B4"/>
                </a:solidFill>
              </a:rPr>
              <a:t>sistemas</a:t>
            </a:r>
            <a:r>
              <a:rPr lang="en-US" sz="900" dirty="0">
                <a:solidFill>
                  <a:srgbClr val="8BA0B4"/>
                </a:solidFill>
              </a:rPr>
              <a:t> de complejidad creciente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754880" y="2221992"/>
            <a:ext cx="411480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54880" y="2221992"/>
            <a:ext cx="64008" cy="67665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10328" y="2267712"/>
            <a:ext cx="502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8C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5440680" y="2276856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5C"/>
                </a:solidFill>
              </a:rPr>
              <a:t>Diseño con Root Locus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440680" y="2560320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A0B4"/>
                </a:solidFill>
              </a:rPr>
              <a:t>Controladores P, PD y PID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754880" y="3026664"/>
            <a:ext cx="411480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54880" y="3026664"/>
            <a:ext cx="64008" cy="67665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910328" y="3072384"/>
            <a:ext cx="502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A8C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5440680" y="3081528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5C"/>
                </a:solidFill>
              </a:rPr>
              <a:t>Conclusiones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440680" y="3364992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A0B4"/>
                </a:solidFill>
              </a:rPr>
              <a:t>Ventajas, limitaciones y comparativa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01 · INTRODUCCIÓN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el Lugar de las Raíces?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325880"/>
            <a:ext cx="8412480" cy="960120"/>
          </a:xfrm>
          <a:prstGeom prst="rect">
            <a:avLst/>
          </a:prstGeom>
          <a:solidFill>
            <a:srgbClr val="1B3A5C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94360" y="13898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C39A"/>
                </a:solidFill>
              </a:rPr>
              <a:t>Definición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" y="1664208"/>
            <a:ext cx="79552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</a:rPr>
              <a:t>Representación gráfica de las trayectorias que siguen los polos de lazo cerrado en el plano complejo s, conforme la ganancia K varía de 0 a ∞.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65760" y="2487168"/>
            <a:ext cx="2606040" cy="2286000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487168"/>
            <a:ext cx="64008" cy="2286000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0352" y="2578608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3A5C"/>
                </a:solidFill>
              </a:rPr>
              <a:t>¿Por qué es útil?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" y="2944368"/>
            <a:ext cx="233172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Permite analizar y diseñar la estabilidad del sistema sin resolver la ecuación característica para cada valor de K.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0" y="2487168"/>
            <a:ext cx="2606040" cy="2286000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2487168"/>
            <a:ext cx="64008" cy="22860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64992" y="2578608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3A5C"/>
                </a:solidFill>
              </a:rPr>
              <a:t>Sistema en lazo cerrado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364992" y="2944368"/>
            <a:ext cx="233172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T(s) = KG(s) / [1 + KG(s)H(s)] · Los polos satisfacen: 1 + KG(s)H(s) = 0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035040" y="2487168"/>
            <a:ext cx="2606040" cy="2286000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35040" y="2487168"/>
            <a:ext cx="64008" cy="22860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99632" y="2578608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3A5C"/>
                </a:solidFill>
              </a:rPr>
              <a:t>Información visual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6199632" y="2944368"/>
            <a:ext cx="233172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De un solo diagrama se obtiene: estabilidad, amortiguamiento, frecuencia natural y ganancia óptima.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02 · FUNDAMENTOS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Matemática del Root Locus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325880"/>
            <a:ext cx="8412480" cy="777240"/>
          </a:xfrm>
          <a:prstGeom prst="rect">
            <a:avLst/>
          </a:prstGeom>
          <a:solidFill>
            <a:srgbClr val="1B3A5C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94360" y="138988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C39A"/>
                </a:solidFill>
              </a:rPr>
              <a:t>Ecuación Característica: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" y="1664208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+ K·G(s)·H(s) = 0     →     K·G(s)·H(s) = −1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286000"/>
            <a:ext cx="4114800" cy="2487168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286000"/>
            <a:ext cx="64008" cy="2487168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359152"/>
            <a:ext cx="3749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5C"/>
                </a:solidFill>
              </a:rPr>
              <a:t>Condición de Ángulo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2651760"/>
            <a:ext cx="3749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BA0B4"/>
                </a:solidFill>
              </a:rPr>
              <a:t>(determina la forma del lugar)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548640" y="2926080"/>
            <a:ext cx="3749040" cy="384048"/>
          </a:xfrm>
          <a:prstGeom prst="rect">
            <a:avLst/>
          </a:prstGeom>
          <a:solidFill>
            <a:srgbClr val="E8F4F8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926080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8C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∠K·G(s)·H(s) = ±180°(2k+1)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48640" y="3401568"/>
            <a:ext cx="37490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3A5C"/>
                </a:solidFill>
              </a:rPr>
              <a:t>k = 0, 1, 2, …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3A5C"/>
                </a:solidFill>
              </a:rPr>
              <a:t>Un punto s pertenece al LGR si la suma de ángulos de ceros menos polos es un múltiplo impar de 180°.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3A5C"/>
                </a:solidFill>
              </a:rPr>
              <a:t>Criterio cualitativo: identifica la trayectoria.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09160" y="2286000"/>
            <a:ext cx="4114800" cy="2487168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09160" y="2286000"/>
            <a:ext cx="64008" cy="24871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92040" y="2359152"/>
            <a:ext cx="3749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5C"/>
                </a:solidFill>
              </a:rPr>
              <a:t>Condición de Módulo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92040" y="2651760"/>
            <a:ext cx="3749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BA0B4"/>
                </a:solidFill>
              </a:rPr>
              <a:t>(determina la ganancia K)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892040" y="2926080"/>
            <a:ext cx="3749040" cy="384048"/>
          </a:xfrm>
          <a:prstGeom prst="rect">
            <a:avLst/>
          </a:prstGeom>
          <a:solidFill>
            <a:srgbClr val="E8F4F8"/>
          </a:solidFill>
          <a:ln w="12700">
            <a:solidFill>
              <a:srgbClr val="D5E4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2926080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|K·G(s)·H(s)| = 1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92040" y="3401568"/>
            <a:ext cx="37490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3A5C"/>
                </a:solidFill>
              </a:rPr>
              <a:t>K = 1 / |G(s)·H(s)|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3A5C"/>
                </a:solidFill>
              </a:rPr>
              <a:t>Una vez identificado el punto sobre el lugar, este criterio calcula el valor exacto de K requerido.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B3A5C"/>
                </a:solidFill>
              </a:rPr>
              <a:t>Criterio cuantitativo: calcula la ganancia.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03 · REGLAS DE CONSTRUCCIÓN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8 Reglas del LGR — Parte 1 (Reglas 1 a 4)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417320"/>
            <a:ext cx="4114800" cy="1536192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02920" y="1581912"/>
            <a:ext cx="502920" cy="5029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5819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43000" y="158191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5C"/>
                </a:solidFill>
              </a:rPr>
              <a:t>Número de ramas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02920" y="2075688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3A5C"/>
                </a:solidFill>
              </a:rPr>
              <a:t>El LGR tiene tantas ramas como polos en lazo abierto (n). Cada rama representa la trayectoria de un polo de lazo cerrado.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09160" y="1417320"/>
            <a:ext cx="4114800" cy="1536192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581912"/>
            <a:ext cx="502920" cy="5029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46320" y="15819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486400" y="158191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5C"/>
                </a:solidFill>
              </a:rPr>
              <a:t>Simetría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846320" y="2075688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3A5C"/>
                </a:solidFill>
              </a:rPr>
              <a:t>El lugar es simétrico respecto al eje real, porque los polos complejos siempre aparecen en pares conjugados.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108960"/>
            <a:ext cx="4114800" cy="1536192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02920" y="3273552"/>
            <a:ext cx="502920" cy="5029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32735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43000" y="327355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5C"/>
                </a:solidFill>
              </a:rPr>
              <a:t>Inicio y fin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02920" y="3767328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3A5C"/>
                </a:solidFill>
              </a:rPr>
              <a:t>Cuando K=0, las ramas inician en los polos de lazo abierto (×). Cuando K→∞, terminan en los ceros (○) o se van al infinito.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09160" y="3108960"/>
            <a:ext cx="4114800" cy="1536192"/>
          </a:xfrm>
          <a:prstGeom prst="rect">
            <a:avLst/>
          </a:prstGeom>
          <a:solidFill>
            <a:srgbClr val="E8F4F8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846320" y="3273552"/>
            <a:ext cx="502920" cy="5029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46320" y="32735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R4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486400" y="327355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5C"/>
                </a:solidFill>
              </a:rPr>
              <a:t>Segmentos en el eje real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4846320" y="3767328"/>
            <a:ext cx="3840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B3A5C"/>
                </a:solidFill>
              </a:rPr>
              <a:t>Un segmento del eje real pertenece al LGR si a su derecha hay un número impar de polos y ceros de lazo abierto (contando ambos).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03 · REGLAS DE CONSTRUCCIÓN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8 Reglas del LGR — Parte 2 (Reglas 5 a 8)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417320"/>
            <a:ext cx="4114800" cy="1536192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417320"/>
            <a:ext cx="64008" cy="1536192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1581912"/>
            <a:ext cx="502920" cy="502920"/>
          </a:xfrm>
          <a:prstGeom prst="ellipse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5819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R5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6002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5C"/>
                </a:solidFill>
              </a:rPr>
              <a:t>Asíntotas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48640" y="207568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Ángulos: φ = (2k+1)·180° / (n−m)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Centroide: σₐ = (Σpolos − Σceros) / (n−m)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417320"/>
            <a:ext cx="4114800" cy="1536192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417320"/>
            <a:ext cx="64008" cy="153619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92040" y="1581912"/>
            <a:ext cx="502920" cy="50292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92040" y="15819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R6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532120" y="16002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5C"/>
                </a:solidFill>
              </a:rPr>
              <a:t>Puntos de ruptura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892040" y="207568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Se obtienen de dK/ds = 0. El breakaway ocurre donde las ramas se alejan del eje real; el break-in donde convergen.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3108960"/>
            <a:ext cx="4114800" cy="1536192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108960"/>
            <a:ext cx="64008" cy="153619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48640" y="3273552"/>
            <a:ext cx="502920" cy="502920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2735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R7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88720" y="32918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5C"/>
                </a:solidFill>
              </a:rPr>
              <a:t>Ángulos de salida/llegada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48640" y="376732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Para polos complejos: θ </a:t>
            </a:r>
            <a:r>
              <a:rPr lang="en-US" sz="1000" dirty="0" err="1">
                <a:solidFill>
                  <a:srgbClr val="1B3A5C"/>
                </a:solidFill>
              </a:rPr>
              <a:t>salida</a:t>
            </a:r>
            <a:r>
              <a:rPr lang="en-US" sz="1000" dirty="0">
                <a:solidFill>
                  <a:srgbClr val="1B3A5C"/>
                </a:solidFill>
              </a:rPr>
              <a:t> = 180° + Σ∠(ceros) − Σ∠(otros polos). Indica la dirección inicial de cada rama.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709160" y="3108960"/>
            <a:ext cx="4114800" cy="1536192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3108960"/>
            <a:ext cx="64008" cy="1536192"/>
          </a:xfrm>
          <a:prstGeom prst="rect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92040" y="3273552"/>
            <a:ext cx="502920" cy="502920"/>
          </a:xfrm>
          <a:prstGeom prst="ellipse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92040" y="32735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R8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532120" y="32918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5C"/>
                </a:solidFill>
              </a:rPr>
              <a:t>Cruce con eje imaginario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4892040" y="376732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Se usa el criterio de Routh-Hurwitz: se iguala la fila s¹=0 y se obtiene K crítico. El cruce ocurre en ±jω₀.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03 · REGLAS — RESUMEN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Tabla Resumen: 8 Reglas del LGR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325880"/>
          <a:ext cx="8412480" cy="3538728"/>
        </p:xfrm>
        <a:graphic>
          <a:graphicData uri="http://schemas.openxmlformats.org/drawingml/2006/table">
            <a:tbl>
              <a:tblPr/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6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#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Regla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Descripción clave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Fórmula / Criterio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R1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Número de ramas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Una rama por polo de lazo abierto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# ramas = n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R2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Simetría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Simétrico respecto al eje real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Pares conjugados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R3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Inicio y fin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K=0 → polos | K→∞ → ceros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n polos, m ceros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R4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Eje real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Segmento con # impar de P+Z a la derecha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Regla de paridad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R5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Asíntotas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Ángulos y centroide para ramas al infinito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φ=(2k+1)·180°/(n−m)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R6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Ruptura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Puntos donde ramas entran/salen del eje real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dK/ds = 0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R7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Ángulos salida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Dirección inicial de ramas desde polos complejos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θ=180°+Σ∠z−Σ∠p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R8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Cruce jω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K y frecuencia al cruzar eje imaginario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dirty="0">
                          <a:solidFill>
                            <a:srgbClr val="1B3A5C"/>
                          </a:solidFill>
                        </a:rPr>
                        <a:t>Routh-Hurwitz</a:t>
                      </a:r>
                      <a:endParaRPr lang="en-US" sz="1100" dirty="0"/>
                    </a:p>
                  </a:txBody>
                  <a:tcPr anchor="ctr">
                    <a:lnL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4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365760" y="1325880"/>
            <a:ext cx="8412480" cy="39319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6" name="Text 5"/>
          <p:cNvSpPr/>
          <p:nvPr/>
        </p:nvSpPr>
        <p:spPr>
          <a:xfrm>
            <a:off x="502920" y="1353312"/>
            <a:ext cx="8138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#       </a:t>
            </a:r>
            <a:r>
              <a:rPr lang="en-US" sz="1100" b="1" dirty="0" err="1">
                <a:solidFill>
                  <a:srgbClr val="FFFFFF"/>
                </a:solidFill>
              </a:rPr>
              <a:t>Regla</a:t>
            </a:r>
            <a:r>
              <a:rPr lang="en-US" sz="1100" b="1" dirty="0">
                <a:solidFill>
                  <a:srgbClr val="FFFFFF"/>
                </a:solidFill>
              </a:rPr>
              <a:t>                   		Descripción clave                                     	         Fórmula / Criterio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65760" y="1719072"/>
            <a:ext cx="8412480" cy="393192"/>
          </a:xfrm>
          <a:prstGeom prst="rect">
            <a:avLst/>
          </a:prstGeom>
          <a:solidFill>
            <a:srgbClr val="E8F4F8"/>
          </a:solidFill>
          <a:ln w="12700">
            <a:solidFill>
              <a:srgbClr val="E8F4F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38912" y="1773936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8C8A"/>
                </a:solidFill>
              </a:rPr>
              <a:t>R1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896112" y="1810512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Número de ramas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2578608" y="1773936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Una rama por polo de lazo abierto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6245352" y="1773936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ramas = n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365760" y="217627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8C8A"/>
                </a:solidFill>
              </a:rPr>
              <a:t>R2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365760" y="2505456"/>
            <a:ext cx="8412480" cy="393192"/>
          </a:xfrm>
          <a:prstGeom prst="rect">
            <a:avLst/>
          </a:prstGeom>
          <a:solidFill>
            <a:srgbClr val="E8F4F8"/>
          </a:solidFill>
          <a:ln w="12700">
            <a:solidFill>
              <a:srgbClr val="E8F4F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38912" y="25603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8C8A"/>
                </a:solidFill>
              </a:rPr>
              <a:t>R3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960120" y="2560320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Inicio y fin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2578608" y="2560320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K=0 → polos | K→∞ → ceros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6245352" y="25603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 polos, m ceros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365760" y="296664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8C8A"/>
                </a:solidFill>
              </a:rPr>
              <a:t>R4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365760" y="3291840"/>
            <a:ext cx="8412480" cy="393192"/>
          </a:xfrm>
          <a:prstGeom prst="rect">
            <a:avLst/>
          </a:prstGeom>
          <a:solidFill>
            <a:srgbClr val="E8F4F8"/>
          </a:solidFill>
          <a:ln w="12700">
            <a:solidFill>
              <a:srgbClr val="E8F4F8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38912" y="3346704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8C8A"/>
                </a:solidFill>
              </a:rPr>
              <a:t>R5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960120" y="3346704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Asíntotas</a:t>
            </a:r>
            <a:endParaRPr lang="en-US" sz="1050" dirty="0"/>
          </a:p>
        </p:txBody>
      </p:sp>
      <p:sp>
        <p:nvSpPr>
          <p:cNvPr id="30" name="Text 27"/>
          <p:cNvSpPr/>
          <p:nvPr/>
        </p:nvSpPr>
        <p:spPr>
          <a:xfrm>
            <a:off x="2578608" y="334670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Ángulos y centroide para ramas al infinito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6245352" y="3346704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φ=(2k+1)·180°/(n−m)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365760" y="374446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8C8A"/>
                </a:solidFill>
              </a:rPr>
              <a:t>R6</a:t>
            </a:r>
            <a:endParaRPr lang="en-US" sz="1050" dirty="0"/>
          </a:p>
        </p:txBody>
      </p:sp>
      <p:sp>
        <p:nvSpPr>
          <p:cNvPr id="36" name="Shape 33"/>
          <p:cNvSpPr/>
          <p:nvPr/>
        </p:nvSpPr>
        <p:spPr>
          <a:xfrm>
            <a:off x="365760" y="4078224"/>
            <a:ext cx="8412480" cy="393192"/>
          </a:xfrm>
          <a:prstGeom prst="rect">
            <a:avLst/>
          </a:prstGeom>
          <a:solidFill>
            <a:srgbClr val="E8F4F8"/>
          </a:solidFill>
          <a:ln w="12700">
            <a:solidFill>
              <a:srgbClr val="E8F4F8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38912" y="4133088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8C8A"/>
                </a:solidFill>
              </a:rPr>
              <a:t>R7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960120" y="4133088"/>
            <a:ext cx="1554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Ángulos salida</a:t>
            </a:r>
            <a:endParaRPr lang="en-US" sz="1050" dirty="0"/>
          </a:p>
        </p:txBody>
      </p:sp>
      <p:sp>
        <p:nvSpPr>
          <p:cNvPr id="39" name="Text 36"/>
          <p:cNvSpPr/>
          <p:nvPr/>
        </p:nvSpPr>
        <p:spPr>
          <a:xfrm>
            <a:off x="2578608" y="4133088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</a:rPr>
              <a:t>Dirección inicial de ramas desde polos complejos</a:t>
            </a:r>
            <a:endParaRPr lang="en-US" sz="1000" dirty="0"/>
          </a:p>
        </p:txBody>
      </p:sp>
      <p:sp>
        <p:nvSpPr>
          <p:cNvPr id="40" name="Text 37"/>
          <p:cNvSpPr/>
          <p:nvPr/>
        </p:nvSpPr>
        <p:spPr>
          <a:xfrm>
            <a:off x="6245352" y="413308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θ=180°+Σ∠z−Σ∠p</a:t>
            </a:r>
            <a:endParaRPr lang="en-US" sz="1000" dirty="0"/>
          </a:p>
        </p:txBody>
      </p:sp>
      <p:sp>
        <p:nvSpPr>
          <p:cNvPr id="41" name="Text 38"/>
          <p:cNvSpPr/>
          <p:nvPr/>
        </p:nvSpPr>
        <p:spPr>
          <a:xfrm>
            <a:off x="365760" y="4535424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8C8A"/>
                </a:solidFill>
              </a:rPr>
              <a:t>R8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50058"/>
            <a:ext cx="1828800" cy="292608"/>
          </a:xfrm>
          <a:prstGeom prst="round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5005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05 · EJEMPLO 1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43484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 1 — Sistema de 2 Polos</a:t>
            </a:r>
          </a:p>
          <a:p>
            <a:pPr marL="0" indent="0">
              <a:buNone/>
            </a:pPr>
            <a:r>
              <a:rPr lang="es-ES" sz="1400" dirty="0"/>
              <a:t>La idea del LGR es: </a:t>
            </a:r>
            <a:r>
              <a:rPr lang="es-ES" sz="1400" b="1" dirty="0"/>
              <a:t>¿hacia dónde se mueven los polos del sistema en lazo cerrado a medida que K va de 0 a ∞?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36576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325880"/>
            <a:ext cx="8412480" cy="658368"/>
          </a:xfrm>
          <a:prstGeom prst="rect">
            <a:avLst/>
          </a:prstGeom>
          <a:solidFill>
            <a:srgbClr val="1B3A5C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94360" y="1417320"/>
            <a:ext cx="1097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G(s) =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828800" y="135331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2C39A"/>
                </a:solidFill>
              </a:rPr>
              <a:t>K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1828800" y="1618488"/>
            <a:ext cx="1828800" cy="27432"/>
          </a:xfrm>
          <a:prstGeom prst="rect">
            <a:avLst/>
          </a:prstGeom>
          <a:solidFill>
            <a:srgbClr val="8BA0B4"/>
          </a:solidFill>
          <a:ln w="12700">
            <a:solidFill>
              <a:srgbClr val="8BA0B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828800" y="16459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s (s + 2)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931920" y="1463040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5E4EE"/>
                </a:solidFill>
              </a:rPr>
              <a:t>H(s) = 1  |  n = 2 polos, m = 0 ceros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148840"/>
            <a:ext cx="411480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148840"/>
            <a:ext cx="64008" cy="749808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22199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R1 — Ramas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48640" y="2496312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ramas (igual que el número de polos)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044952"/>
            <a:ext cx="411480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044952"/>
            <a:ext cx="64008" cy="7498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311810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R3 — Inicio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48640" y="3392424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K=0: ramas en s=0 y s=−2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941064"/>
            <a:ext cx="411480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941064"/>
            <a:ext cx="64008" cy="749808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01421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R4 — Eje real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48640" y="4288536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Segmento [−2, 0] pertenece al LGR (1 polo a la derecha)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709160" y="2148840"/>
            <a:ext cx="411480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2148840"/>
            <a:ext cx="64008" cy="7498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92040" y="222199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R5 — Asíntotas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892040" y="2496312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n−m=2 asíntotas  |  φ = 90°, 270°  |  σₐ = (0+(−2))/2 = −1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3044952"/>
            <a:ext cx="411480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09160" y="3044952"/>
            <a:ext cx="64008" cy="749808"/>
          </a:xfrm>
          <a:prstGeom prst="rect">
            <a:avLst/>
          </a:prstGeom>
          <a:solidFill>
            <a:srgbClr val="0A8C8A"/>
          </a:solidFill>
          <a:ln w="12700">
            <a:solidFill>
              <a:srgbClr val="0A8C8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92040" y="311810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R6 — Ruptura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4892040" y="3392424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dK/ds=0 → K=s(s+2) → dK/ds=2s+2=0 → s=−1 (breakaway)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709160" y="3941064"/>
            <a:ext cx="411480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5E4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09160" y="3941064"/>
            <a:ext cx="64008" cy="7498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92040" y="401421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3A5C"/>
                </a:solidFill>
              </a:rPr>
              <a:t>R8 — Cruce jω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4892040" y="4288536"/>
            <a:ext cx="3749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Routh: s²+2s+K=0 → K_crit=∞ (nunca cruza, sistema siempre estable en LHP)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DB7A5AB-4B62-4630-8AD6-D3351007E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75" y="127488"/>
            <a:ext cx="8271049" cy="488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53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1671</Words>
  <Application>Microsoft Office PowerPoint</Application>
  <PresentationFormat>Presentación en pantalla (16:9)</PresentationFormat>
  <Paragraphs>245</Paragraphs>
  <Slides>14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Consolas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Lugar Geométrico de las Raíces</dc:title>
  <dc:subject>PptxGenJS Presentation</dc:subject>
  <dc:creator>PptxGenJS</dc:creator>
  <cp:lastModifiedBy>darley gonzalez</cp:lastModifiedBy>
  <cp:revision>8</cp:revision>
  <dcterms:created xsi:type="dcterms:W3CDTF">2026-04-29T01:57:44Z</dcterms:created>
  <dcterms:modified xsi:type="dcterms:W3CDTF">2026-05-02T17:47:34Z</dcterms:modified>
</cp:coreProperties>
</file>