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4" autoAdjust="0"/>
    <p:restoredTop sz="94610"/>
  </p:normalViewPr>
  <p:slideViewPr>
    <p:cSldViewPr snapToGrid="0" snapToObjects="1">
      <p:cViewPr>
        <p:scale>
          <a:sx n="93" d="100"/>
          <a:sy n="93" d="100"/>
        </p:scale>
        <p:origin x="163" y="-1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4842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wide_high_resolution_abstract_technical_engineer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5669280" cy="6858000"/>
          </a:xfrm>
          <a:prstGeom prst="rect">
            <a:avLst/>
          </a:prstGeom>
          <a:solidFill>
            <a:srgbClr val="04111F">
              <a:alpha val="96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4" name="Text 1"/>
          <p:cNvSpPr/>
          <p:nvPr/>
        </p:nvSpPr>
        <p:spPr>
          <a:xfrm>
            <a:off x="566928" y="1005840"/>
            <a:ext cx="48463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Modelamiento de</a:t>
            </a:r>
            <a:endParaRPr lang="en-US" sz="3400" dirty="0"/>
          </a:p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Sistemas Dinámicos</a:t>
            </a:r>
            <a:endParaRPr lang="en-US" sz="3400" dirty="0"/>
          </a:p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 Control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603504" y="2999232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rgbClr val="DDECF7"/>
                </a:solidFill>
              </a:rPr>
              <a:t>Introducción conceptual al curso</a:t>
            </a:r>
            <a:endParaRPr lang="en-US" sz="1650" dirty="0"/>
          </a:p>
        </p:txBody>
      </p:sp>
      <p:sp>
        <p:nvSpPr>
          <p:cNvPr id="6" name="Shape 3"/>
          <p:cNvSpPr/>
          <p:nvPr/>
        </p:nvSpPr>
        <p:spPr>
          <a:xfrm>
            <a:off x="603504" y="3493008"/>
            <a:ext cx="1920240" cy="0"/>
          </a:xfrm>
          <a:prstGeom prst="line">
            <a:avLst/>
          </a:prstGeom>
          <a:noFill/>
          <a:ln w="38100">
            <a:solidFill>
              <a:srgbClr val="F8C84E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7" name="Text 4"/>
          <p:cNvSpPr/>
          <p:nvPr/>
        </p:nvSpPr>
        <p:spPr>
          <a:xfrm>
            <a:off x="603504" y="5989320"/>
            <a:ext cx="42062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FFFFF"/>
                </a:solidFill>
              </a:rPr>
              <a:t>Ing. Juan Carlos Vizcaino Aponte</a:t>
            </a:r>
            <a:endParaRPr lang="en-US" sz="1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11155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C223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La idea central del curso</a:t>
            </a:r>
            <a:endParaRPr lang="en-US" sz="2500" dirty="0"/>
          </a:p>
        </p:txBody>
      </p:sp>
      <p:sp>
        <p:nvSpPr>
          <p:cNvPr id="3" name="Shape 1"/>
          <p:cNvSpPr/>
          <p:nvPr/>
        </p:nvSpPr>
        <p:spPr>
          <a:xfrm>
            <a:off x="502920" y="896112"/>
            <a:ext cx="1097280" cy="0"/>
          </a:xfrm>
          <a:prstGeom prst="line">
            <a:avLst/>
          </a:prstGeom>
          <a:noFill/>
          <a:ln w="38100">
            <a:solidFill>
              <a:srgbClr val="19C8FF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4" name="Text 2"/>
          <p:cNvSpPr/>
          <p:nvPr/>
        </p:nvSpPr>
        <p:spPr>
          <a:xfrm>
            <a:off x="1719072" y="832104"/>
            <a:ext cx="9875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E6A76"/>
                </a:solidFill>
              </a:rPr>
              <a:t>Pasar de un fenómeno real a una decisión técnica de control.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685800" y="2057400"/>
            <a:ext cx="1143000" cy="1143000"/>
          </a:xfrm>
          <a:prstGeom prst="ellipse">
            <a:avLst/>
          </a:prstGeom>
          <a:solidFill>
            <a:srgbClr val="0C5EA8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6" name="Text 4"/>
          <p:cNvSpPr/>
          <p:nvPr/>
        </p:nvSpPr>
        <p:spPr>
          <a:xfrm>
            <a:off x="1078992" y="237744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</a:rPr>
              <a:t>1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338328" y="342900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0C2237"/>
                </a:solidFill>
              </a:rPr>
              <a:t>Fenómeno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246888" y="3776472"/>
            <a:ext cx="20116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rgbClr val="5E6A76"/>
                </a:solidFill>
              </a:rPr>
              <a:t>Algo ocurre en el mundo real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1901952" y="2624328"/>
            <a:ext cx="1069848" cy="0"/>
          </a:xfrm>
          <a:prstGeom prst="line">
            <a:avLst/>
          </a:prstGeom>
          <a:noFill/>
          <a:ln w="26670">
            <a:solidFill>
              <a:srgbClr val="19C8FF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s-CO"/>
          </a:p>
        </p:txBody>
      </p:sp>
      <p:sp>
        <p:nvSpPr>
          <p:cNvPr id="10" name="Shape 8"/>
          <p:cNvSpPr/>
          <p:nvPr/>
        </p:nvSpPr>
        <p:spPr>
          <a:xfrm>
            <a:off x="3063240" y="2057400"/>
            <a:ext cx="1143000" cy="1143000"/>
          </a:xfrm>
          <a:prstGeom prst="ellipse">
            <a:avLst/>
          </a:prstGeom>
          <a:solidFill>
            <a:srgbClr val="0C5EA8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1" name="Text 9"/>
          <p:cNvSpPr/>
          <p:nvPr/>
        </p:nvSpPr>
        <p:spPr>
          <a:xfrm>
            <a:off x="3456432" y="237744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</a:rPr>
              <a:t>2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2715768" y="342900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0C2237"/>
                </a:solidFill>
              </a:rPr>
              <a:t>Sistema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2624328" y="3776472"/>
            <a:ext cx="20116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rgbClr val="5E6A76"/>
                </a:solidFill>
              </a:rPr>
              <a:t>Se delimita qué entra y qué sale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4279392" y="2624328"/>
            <a:ext cx="1069848" cy="0"/>
          </a:xfrm>
          <a:prstGeom prst="line">
            <a:avLst/>
          </a:prstGeom>
          <a:noFill/>
          <a:ln w="26670">
            <a:solidFill>
              <a:srgbClr val="19C8FF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s-CO"/>
          </a:p>
        </p:txBody>
      </p:sp>
      <p:sp>
        <p:nvSpPr>
          <p:cNvPr id="15" name="Shape 13"/>
          <p:cNvSpPr/>
          <p:nvPr/>
        </p:nvSpPr>
        <p:spPr>
          <a:xfrm>
            <a:off x="5440680" y="2057400"/>
            <a:ext cx="1143000" cy="1143000"/>
          </a:xfrm>
          <a:prstGeom prst="ellipse">
            <a:avLst/>
          </a:prstGeom>
          <a:solidFill>
            <a:srgbClr val="0C5EA8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6" name="Text 14"/>
          <p:cNvSpPr/>
          <p:nvPr/>
        </p:nvSpPr>
        <p:spPr>
          <a:xfrm>
            <a:off x="5833872" y="237744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</a:rPr>
              <a:t>3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5093208" y="342900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0C2237"/>
                </a:solidFill>
              </a:rPr>
              <a:t>Modelo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5001768" y="3776472"/>
            <a:ext cx="20116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rgbClr val="5E6A76"/>
                </a:solidFill>
              </a:rPr>
              <a:t>Se representa con variables y ecuaciones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6656832" y="2624328"/>
            <a:ext cx="1069848" cy="0"/>
          </a:xfrm>
          <a:prstGeom prst="line">
            <a:avLst/>
          </a:prstGeom>
          <a:noFill/>
          <a:ln w="26670">
            <a:solidFill>
              <a:srgbClr val="19C8FF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s-CO"/>
          </a:p>
        </p:txBody>
      </p:sp>
      <p:sp>
        <p:nvSpPr>
          <p:cNvPr id="20" name="Shape 18"/>
          <p:cNvSpPr/>
          <p:nvPr/>
        </p:nvSpPr>
        <p:spPr>
          <a:xfrm>
            <a:off x="7818120" y="2057400"/>
            <a:ext cx="1143000" cy="1143000"/>
          </a:xfrm>
          <a:prstGeom prst="ellipse">
            <a:avLst/>
          </a:prstGeom>
          <a:solidFill>
            <a:srgbClr val="0C5EA8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1" name="Text 19"/>
          <p:cNvSpPr/>
          <p:nvPr/>
        </p:nvSpPr>
        <p:spPr>
          <a:xfrm>
            <a:off x="8211312" y="237744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</a:rPr>
              <a:t>4</a:t>
            </a:r>
            <a:endParaRPr lang="en-US" sz="1900" dirty="0"/>
          </a:p>
        </p:txBody>
      </p:sp>
      <p:sp>
        <p:nvSpPr>
          <p:cNvPr id="22" name="Text 20"/>
          <p:cNvSpPr/>
          <p:nvPr/>
        </p:nvSpPr>
        <p:spPr>
          <a:xfrm>
            <a:off x="7470648" y="342900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0C2237"/>
                </a:solidFill>
              </a:rPr>
              <a:t>Dinámica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7379208" y="3776472"/>
            <a:ext cx="20116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rgbClr val="5E6A76"/>
                </a:solidFill>
              </a:rPr>
              <a:t>Se analiza cómo cambia en el tiempo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9034272" y="2624328"/>
            <a:ext cx="1069848" cy="0"/>
          </a:xfrm>
          <a:prstGeom prst="line">
            <a:avLst/>
          </a:prstGeom>
          <a:noFill/>
          <a:ln w="26670">
            <a:solidFill>
              <a:srgbClr val="19C8FF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s-CO"/>
          </a:p>
        </p:txBody>
      </p:sp>
      <p:sp>
        <p:nvSpPr>
          <p:cNvPr id="25" name="Shape 23"/>
          <p:cNvSpPr/>
          <p:nvPr/>
        </p:nvSpPr>
        <p:spPr>
          <a:xfrm>
            <a:off x="10195560" y="2057400"/>
            <a:ext cx="1143000" cy="1143000"/>
          </a:xfrm>
          <a:prstGeom prst="ellipse">
            <a:avLst/>
          </a:prstGeom>
          <a:solidFill>
            <a:srgbClr val="F8C84E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6" name="Text 24"/>
          <p:cNvSpPr/>
          <p:nvPr/>
        </p:nvSpPr>
        <p:spPr>
          <a:xfrm>
            <a:off x="10588752" y="237744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C2237"/>
                </a:solidFill>
              </a:rPr>
              <a:t>5</a:t>
            </a:r>
            <a:endParaRPr lang="en-US" sz="1900" dirty="0"/>
          </a:p>
        </p:txBody>
      </p:sp>
      <p:sp>
        <p:nvSpPr>
          <p:cNvPr id="27" name="Text 25"/>
          <p:cNvSpPr/>
          <p:nvPr/>
        </p:nvSpPr>
        <p:spPr>
          <a:xfrm>
            <a:off x="9848088" y="342900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0C2237"/>
                </a:solidFill>
              </a:rPr>
              <a:t>Control</a:t>
            </a:r>
            <a:endParaRPr lang="en-US" sz="1550" dirty="0"/>
          </a:p>
        </p:txBody>
      </p:sp>
      <p:sp>
        <p:nvSpPr>
          <p:cNvPr id="28" name="Text 26"/>
          <p:cNvSpPr/>
          <p:nvPr/>
        </p:nvSpPr>
        <p:spPr>
          <a:xfrm>
            <a:off x="9756648" y="3776472"/>
            <a:ext cx="20116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rgbClr val="5E6A76"/>
                </a:solidFill>
              </a:rPr>
              <a:t>Se actúa para lograr un objetivo</a:t>
            </a:r>
            <a:endParaRPr lang="en-US" sz="1150" dirty="0"/>
          </a:p>
        </p:txBody>
      </p:sp>
      <p:sp>
        <p:nvSpPr>
          <p:cNvPr id="29" name="Text 27"/>
          <p:cNvSpPr/>
          <p:nvPr/>
        </p:nvSpPr>
        <p:spPr>
          <a:xfrm>
            <a:off x="1097280" y="5230368"/>
            <a:ext cx="9966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C2237"/>
                </a:solidFill>
              </a:rPr>
              <a:t>Pregunta guía: ¿cómo describo, predigo y modifico el comportamiento de un sistema?</a:t>
            </a:r>
            <a:endParaRPr lang="en-US" sz="2000" dirty="0"/>
          </a:p>
        </p:txBody>
      </p:sp>
      <p:sp>
        <p:nvSpPr>
          <p:cNvPr id="30" name="Text 28"/>
          <p:cNvSpPr/>
          <p:nvPr/>
        </p:nvSpPr>
        <p:spPr>
          <a:xfrm>
            <a:off x="502920" y="6473952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B8793"/>
                </a:solidFill>
              </a:rPr>
              <a:t>Modelamiento de Sistemas Dinámicos de Control</a:t>
            </a:r>
            <a:endParaRPr lang="en-US" sz="850" dirty="0"/>
          </a:p>
        </p:txBody>
      </p:sp>
      <p:sp>
        <p:nvSpPr>
          <p:cNvPr id="31" name="Text 29"/>
          <p:cNvSpPr/>
          <p:nvPr/>
        </p:nvSpPr>
        <p:spPr>
          <a:xfrm>
            <a:off x="11301984" y="6419088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0C5EA8"/>
                </a:solidFill>
              </a:rPr>
              <a:t>02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11155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C223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1. Modelamiento</a:t>
            </a:r>
            <a:endParaRPr lang="en-US" sz="2500" dirty="0"/>
          </a:p>
        </p:txBody>
      </p:sp>
      <p:sp>
        <p:nvSpPr>
          <p:cNvPr id="3" name="Shape 1"/>
          <p:cNvSpPr/>
          <p:nvPr/>
        </p:nvSpPr>
        <p:spPr>
          <a:xfrm>
            <a:off x="502920" y="896112"/>
            <a:ext cx="1097280" cy="0"/>
          </a:xfrm>
          <a:prstGeom prst="line">
            <a:avLst/>
          </a:prstGeom>
          <a:noFill/>
          <a:ln w="38100">
            <a:solidFill>
              <a:srgbClr val="19C8FF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4" name="Text 2"/>
          <p:cNvSpPr/>
          <p:nvPr/>
        </p:nvSpPr>
        <p:spPr>
          <a:xfrm>
            <a:off x="1719072" y="832104"/>
            <a:ext cx="9875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E6A76"/>
                </a:solidFill>
              </a:rPr>
              <a:t>Construir una representación útil de la realidad.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658368" y="1243584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C2237"/>
                </a:solidFill>
              </a:rPr>
              <a:t>Modelar no es copiar todo: es elegir lo importante para explicar o predecir.</a:t>
            </a:r>
            <a:endParaRPr lang="en-US" sz="1900" dirty="0"/>
          </a:p>
        </p:txBody>
      </p:sp>
      <p:sp>
        <p:nvSpPr>
          <p:cNvPr id="6" name="Shape 4"/>
          <p:cNvSpPr/>
          <p:nvPr/>
        </p:nvSpPr>
        <p:spPr>
          <a:xfrm>
            <a:off x="685800" y="2057400"/>
            <a:ext cx="2514600" cy="1097280"/>
          </a:xfrm>
          <a:prstGeom prst="roundRect">
            <a:avLst>
              <a:gd name="adj" fmla="val 7500"/>
            </a:avLst>
          </a:prstGeom>
          <a:solidFill>
            <a:srgbClr val="EAF4FB"/>
          </a:solidFill>
          <a:ln w="12700">
            <a:solidFill>
              <a:srgbClr val="D7E5EF"/>
            </a:solidFill>
            <a:prstDash val="solid"/>
          </a:ln>
          <a:effectLst>
            <a:outerShdw blurRad="25400" dist="508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CO"/>
          </a:p>
        </p:txBody>
      </p:sp>
      <p:sp>
        <p:nvSpPr>
          <p:cNvPr id="7" name="Text 5"/>
          <p:cNvSpPr/>
          <p:nvPr/>
        </p:nvSpPr>
        <p:spPr>
          <a:xfrm>
            <a:off x="850392" y="2194560"/>
            <a:ext cx="218541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0C2237"/>
                </a:solidFill>
              </a:rPr>
              <a:t>Realidad</a:t>
            </a:r>
            <a:endParaRPr lang="en-US" sz="1500" dirty="0"/>
          </a:p>
          <a:p>
            <a:pPr marL="0" indent="0">
              <a:buNone/>
            </a:pPr>
            <a:r>
              <a:rPr lang="en-US" sz="1500" b="1" dirty="0">
                <a:solidFill>
                  <a:srgbClr val="0C2237"/>
                </a:solidFill>
              </a:rPr>
              <a:t>Motor, tanque, circuito, robot, temperatura...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297680" y="2057400"/>
            <a:ext cx="2788920" cy="109728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 w="12700">
            <a:solidFill>
              <a:srgbClr val="D7E5EF"/>
            </a:solidFill>
            <a:prstDash val="solid"/>
          </a:ln>
          <a:effectLst>
            <a:outerShdw blurRad="25400" dist="508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CO"/>
          </a:p>
        </p:txBody>
      </p:sp>
      <p:sp>
        <p:nvSpPr>
          <p:cNvPr id="9" name="Text 7"/>
          <p:cNvSpPr/>
          <p:nvPr/>
        </p:nvSpPr>
        <p:spPr>
          <a:xfrm>
            <a:off x="4462272" y="2194560"/>
            <a:ext cx="245973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0C2237"/>
                </a:solidFill>
              </a:rPr>
              <a:t>Supuestos</a:t>
            </a:r>
            <a:endParaRPr lang="en-US" sz="1500" dirty="0"/>
          </a:p>
          <a:p>
            <a:pPr marL="0" indent="0">
              <a:buNone/>
            </a:pPr>
            <a:r>
              <a:rPr lang="en-US" sz="1500" b="1" dirty="0">
                <a:solidFill>
                  <a:srgbClr val="0C2237"/>
                </a:solidFill>
              </a:rPr>
              <a:t>Qué se ignora, qué se mide y qué se considera constante.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7909560" y="2057400"/>
            <a:ext cx="3063240" cy="1097280"/>
          </a:xfrm>
          <a:prstGeom prst="roundRect">
            <a:avLst>
              <a:gd name="adj" fmla="val 7500"/>
            </a:avLst>
          </a:prstGeom>
          <a:solidFill>
            <a:srgbClr val="FFF5D6"/>
          </a:solidFill>
          <a:ln w="12700">
            <a:solidFill>
              <a:srgbClr val="F2DA8D"/>
            </a:solidFill>
            <a:prstDash val="solid"/>
          </a:ln>
          <a:effectLst>
            <a:outerShdw blurRad="25400" dist="508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CO"/>
          </a:p>
        </p:txBody>
      </p:sp>
      <p:sp>
        <p:nvSpPr>
          <p:cNvPr id="11" name="Text 9"/>
          <p:cNvSpPr/>
          <p:nvPr/>
        </p:nvSpPr>
        <p:spPr>
          <a:xfrm>
            <a:off x="8074152" y="2194560"/>
            <a:ext cx="273405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0C2237"/>
                </a:solidFill>
              </a:rPr>
              <a:t>Modelo</a:t>
            </a:r>
            <a:endParaRPr lang="en-US" sz="1500" dirty="0"/>
          </a:p>
          <a:p>
            <a:pPr marL="0" indent="0">
              <a:buNone/>
            </a:pPr>
            <a:r>
              <a:rPr lang="en-US" sz="1500" b="1" dirty="0">
                <a:solidFill>
                  <a:srgbClr val="0C2237"/>
                </a:solidFill>
              </a:rPr>
              <a:t>Ecuación, simulación, diagrama o función de transferencia.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3273552" y="2606040"/>
            <a:ext cx="886968" cy="0"/>
          </a:xfrm>
          <a:prstGeom prst="line">
            <a:avLst/>
          </a:prstGeom>
          <a:noFill/>
          <a:ln w="25400">
            <a:solidFill>
              <a:srgbClr val="0C5EA8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s-CO"/>
          </a:p>
        </p:txBody>
      </p:sp>
      <p:sp>
        <p:nvSpPr>
          <p:cNvPr id="13" name="Shape 11"/>
          <p:cNvSpPr/>
          <p:nvPr/>
        </p:nvSpPr>
        <p:spPr>
          <a:xfrm>
            <a:off x="7168896" y="2606040"/>
            <a:ext cx="603504" cy="0"/>
          </a:xfrm>
          <a:prstGeom prst="line">
            <a:avLst/>
          </a:prstGeom>
          <a:noFill/>
          <a:ln w="25400">
            <a:solidFill>
              <a:srgbClr val="0C5EA8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s-CO"/>
          </a:p>
        </p:txBody>
      </p:sp>
      <p:sp>
        <p:nvSpPr>
          <p:cNvPr id="14" name="Shape 12"/>
          <p:cNvSpPr/>
          <p:nvPr/>
        </p:nvSpPr>
        <p:spPr>
          <a:xfrm>
            <a:off x="960120" y="3977640"/>
            <a:ext cx="10241280" cy="1170432"/>
          </a:xfrm>
          <a:prstGeom prst="roundRect">
            <a:avLst>
              <a:gd name="adj" fmla="val 5469"/>
            </a:avLst>
          </a:prstGeom>
          <a:solidFill>
            <a:srgbClr val="061A2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5" name="Text 13"/>
          <p:cNvSpPr/>
          <p:nvPr/>
        </p:nvSpPr>
        <p:spPr>
          <a:xfrm>
            <a:off x="1234440" y="4133088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9C8FF"/>
                </a:solidFill>
              </a:rPr>
              <a:t>Forma típica en ingeniería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1234440" y="4498848"/>
            <a:ext cx="9235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entrada → sistema → salida    |    y(t) = f(u(t), parámetros, tiempo)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02920" y="6473952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B8793"/>
                </a:solidFill>
              </a:rPr>
              <a:t>Modelamiento de Sistemas Dinámicos de Control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11301984" y="6419088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0C5EA8"/>
                </a:solidFill>
              </a:rPr>
              <a:t>03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11155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C223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2. Sistema</a:t>
            </a:r>
            <a:endParaRPr lang="en-US" sz="2500" dirty="0"/>
          </a:p>
        </p:txBody>
      </p:sp>
      <p:sp>
        <p:nvSpPr>
          <p:cNvPr id="3" name="Shape 1"/>
          <p:cNvSpPr/>
          <p:nvPr/>
        </p:nvSpPr>
        <p:spPr>
          <a:xfrm>
            <a:off x="502920" y="896112"/>
            <a:ext cx="1097280" cy="0"/>
          </a:xfrm>
          <a:prstGeom prst="line">
            <a:avLst/>
          </a:prstGeom>
          <a:noFill/>
          <a:ln w="38100">
            <a:solidFill>
              <a:srgbClr val="19C8FF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4" name="Text 2"/>
          <p:cNvSpPr/>
          <p:nvPr/>
        </p:nvSpPr>
        <p:spPr>
          <a:xfrm>
            <a:off x="1719072" y="832104"/>
            <a:ext cx="9875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E6A76"/>
                </a:solidFill>
              </a:rPr>
              <a:t>Un conjunto de elementos relacionados con una frontera, entradas y salidas.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822960" y="1417320"/>
            <a:ext cx="1005840" cy="329184"/>
          </a:xfrm>
          <a:prstGeom prst="roundRect">
            <a:avLst>
              <a:gd name="adj" fmla="val 22222"/>
            </a:avLst>
          </a:prstGeom>
          <a:solidFill>
            <a:srgbClr val="0C5EA8">
              <a:alpha val="95000"/>
            </a:srgbClr>
          </a:solidFill>
          <a:ln w="12700">
            <a:solidFill>
              <a:srgbClr val="0C5EA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6" name="Text 4"/>
          <p:cNvSpPr/>
          <p:nvPr/>
        </p:nvSpPr>
        <p:spPr>
          <a:xfrm>
            <a:off x="932688" y="1485900"/>
            <a:ext cx="7863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70" b="1" dirty="0">
                <a:solidFill>
                  <a:srgbClr val="FFFFFF"/>
                </a:solidFill>
              </a:rPr>
              <a:t>Frontera</a:t>
            </a:r>
            <a:endParaRPr lang="en-US" sz="970" dirty="0"/>
          </a:p>
        </p:txBody>
      </p:sp>
      <p:sp>
        <p:nvSpPr>
          <p:cNvPr id="7" name="Shape 5"/>
          <p:cNvSpPr/>
          <p:nvPr/>
        </p:nvSpPr>
        <p:spPr>
          <a:xfrm>
            <a:off x="822960" y="2057400"/>
            <a:ext cx="1005840" cy="329184"/>
          </a:xfrm>
          <a:prstGeom prst="roundRect">
            <a:avLst>
              <a:gd name="adj" fmla="val 22222"/>
            </a:avLst>
          </a:prstGeom>
          <a:solidFill>
            <a:srgbClr val="22A06B">
              <a:alpha val="95000"/>
            </a:srgbClr>
          </a:solidFill>
          <a:ln w="12700">
            <a:solidFill>
              <a:srgbClr val="22A06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8" name="Text 6"/>
          <p:cNvSpPr/>
          <p:nvPr/>
        </p:nvSpPr>
        <p:spPr>
          <a:xfrm>
            <a:off x="932688" y="2125980"/>
            <a:ext cx="7863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70" b="1" dirty="0">
                <a:solidFill>
                  <a:srgbClr val="FFFFFF"/>
                </a:solidFill>
              </a:rPr>
              <a:t>Entradas</a:t>
            </a:r>
            <a:endParaRPr lang="en-US" sz="970" dirty="0"/>
          </a:p>
        </p:txBody>
      </p:sp>
      <p:sp>
        <p:nvSpPr>
          <p:cNvPr id="9" name="Shape 7"/>
          <p:cNvSpPr/>
          <p:nvPr/>
        </p:nvSpPr>
        <p:spPr>
          <a:xfrm>
            <a:off x="10195560" y="2057400"/>
            <a:ext cx="1005840" cy="329184"/>
          </a:xfrm>
          <a:prstGeom prst="roundRect">
            <a:avLst>
              <a:gd name="adj" fmla="val 22222"/>
            </a:avLst>
          </a:prstGeom>
          <a:solidFill>
            <a:srgbClr val="F8C84E">
              <a:alpha val="95000"/>
            </a:srgbClr>
          </a:solidFill>
          <a:ln w="12700">
            <a:solidFill>
              <a:srgbClr val="F8C84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0" name="Text 8"/>
          <p:cNvSpPr/>
          <p:nvPr/>
        </p:nvSpPr>
        <p:spPr>
          <a:xfrm>
            <a:off x="10305288" y="2125980"/>
            <a:ext cx="78638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70" b="1" dirty="0">
                <a:solidFill>
                  <a:srgbClr val="FFFFFF"/>
                </a:solidFill>
              </a:rPr>
              <a:t>Salidas</a:t>
            </a:r>
            <a:endParaRPr lang="en-US" sz="970" dirty="0"/>
          </a:p>
        </p:txBody>
      </p:sp>
      <p:sp>
        <p:nvSpPr>
          <p:cNvPr id="11" name="Shape 9"/>
          <p:cNvSpPr/>
          <p:nvPr/>
        </p:nvSpPr>
        <p:spPr>
          <a:xfrm>
            <a:off x="3977640" y="1325880"/>
            <a:ext cx="4251960" cy="2743200"/>
          </a:xfrm>
          <a:prstGeom prst="roundRect">
            <a:avLst>
              <a:gd name="adj" fmla="val 4000"/>
            </a:avLst>
          </a:prstGeom>
          <a:solidFill>
            <a:srgbClr val="EAF4FB"/>
          </a:solidFill>
          <a:ln w="25400">
            <a:solidFill>
              <a:srgbClr val="0C5EA8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2" name="Text 10"/>
          <p:cNvSpPr/>
          <p:nvPr/>
        </p:nvSpPr>
        <p:spPr>
          <a:xfrm>
            <a:off x="5047488" y="1709928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C2237"/>
                </a:solidFill>
              </a:rPr>
              <a:t>SISTEMA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4389120" y="2267712"/>
            <a:ext cx="3429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5E6A76"/>
                </a:solidFill>
              </a:rPr>
              <a:t>Componentes + relaciones + reglas de comportamiento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2221992" y="2295144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2A06B"/>
                </a:solidFill>
              </a:rPr>
              <a:t>u(t)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9372600" y="2295144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8C84E"/>
                </a:solidFill>
              </a:rPr>
              <a:t>y(t)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2971800" y="2450592"/>
            <a:ext cx="914400" cy="0"/>
          </a:xfrm>
          <a:prstGeom prst="line">
            <a:avLst/>
          </a:prstGeom>
          <a:noFill/>
          <a:ln w="31750">
            <a:solidFill>
              <a:srgbClr val="22A06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s-CO"/>
          </a:p>
        </p:txBody>
      </p:sp>
      <p:sp>
        <p:nvSpPr>
          <p:cNvPr id="17" name="Shape 15"/>
          <p:cNvSpPr/>
          <p:nvPr/>
        </p:nvSpPr>
        <p:spPr>
          <a:xfrm>
            <a:off x="8339328" y="2450592"/>
            <a:ext cx="850392" cy="0"/>
          </a:xfrm>
          <a:prstGeom prst="line">
            <a:avLst/>
          </a:prstGeom>
          <a:noFill/>
          <a:ln w="31750">
            <a:solidFill>
              <a:srgbClr val="F8C84E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s-CO"/>
          </a:p>
        </p:txBody>
      </p:sp>
      <p:sp>
        <p:nvSpPr>
          <p:cNvPr id="18" name="Text 16"/>
          <p:cNvSpPr/>
          <p:nvPr/>
        </p:nvSpPr>
        <p:spPr>
          <a:xfrm>
            <a:off x="4846320" y="4498848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D94B4B"/>
                </a:solidFill>
              </a:rPr>
              <a:t>Perturbaciones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6080760" y="4370832"/>
            <a:ext cx="0" cy="0"/>
          </a:xfrm>
          <a:prstGeom prst="line">
            <a:avLst/>
          </a:prstGeom>
          <a:noFill/>
          <a:ln w="25400">
            <a:solidFill>
              <a:srgbClr val="D94B4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s-CO"/>
          </a:p>
        </p:txBody>
      </p:sp>
      <p:sp>
        <p:nvSpPr>
          <p:cNvPr id="20" name="Shape 18"/>
          <p:cNvSpPr/>
          <p:nvPr/>
        </p:nvSpPr>
        <p:spPr>
          <a:xfrm>
            <a:off x="1051560" y="5230368"/>
            <a:ext cx="10058400" cy="54864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rgbClr val="D7E5EF"/>
            </a:solidFill>
            <a:prstDash val="solid"/>
          </a:ln>
          <a:effectLst>
            <a:outerShdw blurRad="25400" dist="508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CO"/>
          </a:p>
        </p:txBody>
      </p:sp>
      <p:sp>
        <p:nvSpPr>
          <p:cNvPr id="21" name="Text 19"/>
          <p:cNvSpPr/>
          <p:nvPr/>
        </p:nvSpPr>
        <p:spPr>
          <a:xfrm>
            <a:off x="1216152" y="5367528"/>
            <a:ext cx="97292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0C2237"/>
                </a:solidFill>
              </a:rPr>
              <a:t>En control, definir bien el sistema evita errores: no se controla lo que no se delimitó ni se midió.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502920" y="6473952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B8793"/>
                </a:solidFill>
              </a:rPr>
              <a:t>Modelamiento de Sistemas Dinámicos de Control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11301984" y="6419088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0C5EA8"/>
                </a:solidFill>
              </a:rPr>
              <a:t>04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11155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C223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3. Dinámico</a:t>
            </a:r>
            <a:endParaRPr lang="en-US" sz="2500" dirty="0"/>
          </a:p>
        </p:txBody>
      </p:sp>
      <p:sp>
        <p:nvSpPr>
          <p:cNvPr id="3" name="Shape 1"/>
          <p:cNvSpPr/>
          <p:nvPr/>
        </p:nvSpPr>
        <p:spPr>
          <a:xfrm>
            <a:off x="502920" y="896112"/>
            <a:ext cx="1097280" cy="0"/>
          </a:xfrm>
          <a:prstGeom prst="line">
            <a:avLst/>
          </a:prstGeom>
          <a:noFill/>
          <a:ln w="38100">
            <a:solidFill>
              <a:srgbClr val="19C8FF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4" name="Text 2"/>
          <p:cNvSpPr/>
          <p:nvPr/>
        </p:nvSpPr>
        <p:spPr>
          <a:xfrm>
            <a:off x="1719072" y="832104"/>
            <a:ext cx="9875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E6A76"/>
                </a:solidFill>
              </a:rPr>
              <a:t>Un sistema es dinámico cuando su salida depende del tiempo y de su historia.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685800" y="1225296"/>
            <a:ext cx="10607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C2237"/>
                </a:solidFill>
              </a:rPr>
              <a:t>No basta saber “cuánto vale”; importa saber “cómo cambia”.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1143000" y="5166360"/>
            <a:ext cx="4206240" cy="0"/>
          </a:xfrm>
          <a:prstGeom prst="line">
            <a:avLst/>
          </a:prstGeom>
          <a:noFill/>
          <a:ln w="19050">
            <a:solidFill>
              <a:srgbClr val="90A4B8"/>
            </a:solidFill>
            <a:prstDash val="solid"/>
            <a:tailEnd type="triangle"/>
          </a:ln>
        </p:spPr>
        <p:txBody>
          <a:bodyPr/>
          <a:lstStyle/>
          <a:p>
            <a:endParaRPr lang="es-CO"/>
          </a:p>
        </p:txBody>
      </p:sp>
      <p:sp>
        <p:nvSpPr>
          <p:cNvPr id="7" name="Shape 5"/>
          <p:cNvSpPr/>
          <p:nvPr/>
        </p:nvSpPr>
        <p:spPr>
          <a:xfrm>
            <a:off x="1143000" y="5166360"/>
            <a:ext cx="0" cy="0"/>
          </a:xfrm>
          <a:prstGeom prst="line">
            <a:avLst/>
          </a:prstGeom>
          <a:noFill/>
          <a:ln w="19050">
            <a:solidFill>
              <a:srgbClr val="90A4B8"/>
            </a:solidFill>
            <a:prstDash val="solid"/>
            <a:tailEnd type="triangle"/>
          </a:ln>
        </p:spPr>
        <p:txBody>
          <a:bodyPr/>
          <a:lstStyle/>
          <a:p>
            <a:endParaRPr lang="es-CO"/>
          </a:p>
        </p:txBody>
      </p:sp>
      <p:sp>
        <p:nvSpPr>
          <p:cNvPr id="8" name="Shape 6"/>
          <p:cNvSpPr/>
          <p:nvPr/>
        </p:nvSpPr>
        <p:spPr>
          <a:xfrm>
            <a:off x="1143000" y="5074920"/>
            <a:ext cx="457200" cy="0"/>
          </a:xfrm>
          <a:prstGeom prst="line">
            <a:avLst/>
          </a:prstGeom>
          <a:noFill/>
          <a:ln w="27940">
            <a:solidFill>
              <a:srgbClr val="19C8FF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s-CO"/>
          </a:p>
        </p:txBody>
      </p:sp>
      <p:sp>
        <p:nvSpPr>
          <p:cNvPr id="9" name="Shape 7"/>
          <p:cNvSpPr/>
          <p:nvPr/>
        </p:nvSpPr>
        <p:spPr>
          <a:xfrm>
            <a:off x="1600200" y="4681728"/>
            <a:ext cx="365760" cy="0"/>
          </a:xfrm>
          <a:prstGeom prst="line">
            <a:avLst/>
          </a:prstGeom>
          <a:noFill/>
          <a:ln w="27940">
            <a:solidFill>
              <a:srgbClr val="19C8FF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s-CO"/>
          </a:p>
        </p:txBody>
      </p:sp>
      <p:sp>
        <p:nvSpPr>
          <p:cNvPr id="10" name="Shape 8"/>
          <p:cNvSpPr/>
          <p:nvPr/>
        </p:nvSpPr>
        <p:spPr>
          <a:xfrm>
            <a:off x="1965960" y="3977640"/>
            <a:ext cx="393192" cy="0"/>
          </a:xfrm>
          <a:prstGeom prst="line">
            <a:avLst/>
          </a:prstGeom>
          <a:noFill/>
          <a:ln w="27940">
            <a:solidFill>
              <a:srgbClr val="19C8FF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s-CO"/>
          </a:p>
        </p:txBody>
      </p:sp>
      <p:sp>
        <p:nvSpPr>
          <p:cNvPr id="11" name="Shape 9"/>
          <p:cNvSpPr/>
          <p:nvPr/>
        </p:nvSpPr>
        <p:spPr>
          <a:xfrm>
            <a:off x="2359152" y="3063240"/>
            <a:ext cx="429768" cy="0"/>
          </a:xfrm>
          <a:prstGeom prst="line">
            <a:avLst/>
          </a:prstGeom>
          <a:noFill/>
          <a:ln w="27940">
            <a:solidFill>
              <a:srgbClr val="19C8FF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s-CO"/>
          </a:p>
        </p:txBody>
      </p:sp>
      <p:sp>
        <p:nvSpPr>
          <p:cNvPr id="12" name="Shape 10"/>
          <p:cNvSpPr/>
          <p:nvPr/>
        </p:nvSpPr>
        <p:spPr>
          <a:xfrm>
            <a:off x="2788920" y="2468880"/>
            <a:ext cx="502920" cy="256032"/>
          </a:xfrm>
          <a:prstGeom prst="line">
            <a:avLst/>
          </a:prstGeom>
          <a:noFill/>
          <a:ln w="27940">
            <a:solidFill>
              <a:srgbClr val="19C8FF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s-CO"/>
          </a:p>
        </p:txBody>
      </p:sp>
      <p:sp>
        <p:nvSpPr>
          <p:cNvPr id="13" name="Shape 11"/>
          <p:cNvSpPr/>
          <p:nvPr/>
        </p:nvSpPr>
        <p:spPr>
          <a:xfrm>
            <a:off x="3291840" y="2724912"/>
            <a:ext cx="457200" cy="292608"/>
          </a:xfrm>
          <a:prstGeom prst="line">
            <a:avLst/>
          </a:prstGeom>
          <a:noFill/>
          <a:ln w="27940">
            <a:solidFill>
              <a:srgbClr val="19C8FF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s-CO"/>
          </a:p>
        </p:txBody>
      </p:sp>
      <p:sp>
        <p:nvSpPr>
          <p:cNvPr id="14" name="Shape 12"/>
          <p:cNvSpPr/>
          <p:nvPr/>
        </p:nvSpPr>
        <p:spPr>
          <a:xfrm>
            <a:off x="3749040" y="3017520"/>
            <a:ext cx="640080" cy="0"/>
          </a:xfrm>
          <a:prstGeom prst="line">
            <a:avLst/>
          </a:prstGeom>
          <a:noFill/>
          <a:ln w="27940">
            <a:solidFill>
              <a:srgbClr val="19C8FF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s-CO"/>
          </a:p>
        </p:txBody>
      </p:sp>
      <p:sp>
        <p:nvSpPr>
          <p:cNvPr id="15" name="Shape 13"/>
          <p:cNvSpPr/>
          <p:nvPr/>
        </p:nvSpPr>
        <p:spPr>
          <a:xfrm>
            <a:off x="4389120" y="2761488"/>
            <a:ext cx="685800" cy="0"/>
          </a:xfrm>
          <a:prstGeom prst="line">
            <a:avLst/>
          </a:prstGeom>
          <a:noFill/>
          <a:ln w="27940">
            <a:solidFill>
              <a:srgbClr val="19C8FF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s-CO"/>
          </a:p>
        </p:txBody>
      </p:sp>
      <p:sp>
        <p:nvSpPr>
          <p:cNvPr id="16" name="Text 14"/>
          <p:cNvSpPr/>
          <p:nvPr/>
        </p:nvSpPr>
        <p:spPr>
          <a:xfrm>
            <a:off x="1572768" y="2057400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C5EA8"/>
                </a:solidFill>
              </a:rPr>
              <a:t>respuesta transitoria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703320" y="2221992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2A06B"/>
                </a:solidFill>
              </a:rPr>
              <a:t>estado estacionario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440680" y="5074920"/>
            <a:ext cx="274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E6A76"/>
                </a:solidFill>
              </a:rPr>
              <a:t>t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923544" y="1920240"/>
            <a:ext cx="457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E6A76"/>
                </a:solidFill>
              </a:rPr>
              <a:t>y(t)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6400800" y="1874520"/>
            <a:ext cx="4389120" cy="731520"/>
          </a:xfrm>
          <a:prstGeom prst="roundRect">
            <a:avLst>
              <a:gd name="adj" fmla="val 11250"/>
            </a:avLst>
          </a:prstGeom>
          <a:solidFill>
            <a:srgbClr val="EAF4FB"/>
          </a:solidFill>
          <a:ln w="12700">
            <a:solidFill>
              <a:srgbClr val="D7E5EF"/>
            </a:solidFill>
            <a:prstDash val="solid"/>
          </a:ln>
          <a:effectLst>
            <a:outerShdw blurRad="25400" dist="508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CO"/>
          </a:p>
        </p:txBody>
      </p:sp>
      <p:sp>
        <p:nvSpPr>
          <p:cNvPr id="21" name="Text 19"/>
          <p:cNvSpPr/>
          <p:nvPr/>
        </p:nvSpPr>
        <p:spPr>
          <a:xfrm>
            <a:off x="6565392" y="2011680"/>
            <a:ext cx="40599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C2237"/>
                </a:solidFill>
              </a:rPr>
              <a:t>Variables de estado</a:t>
            </a:r>
            <a:endParaRPr lang="en-US" sz="1600" dirty="0"/>
          </a:p>
          <a:p>
            <a:pPr marL="0" indent="0">
              <a:buNone/>
            </a:pPr>
            <a:r>
              <a:rPr lang="en-US" sz="1600" b="1" dirty="0">
                <a:solidFill>
                  <a:srgbClr val="0C2237"/>
                </a:solidFill>
              </a:rPr>
              <a:t>Representan la memoria del sistema.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6400800" y="3063240"/>
            <a:ext cx="4389120" cy="1280160"/>
          </a:xfrm>
          <a:prstGeom prst="roundRect">
            <a:avLst>
              <a:gd name="adj" fmla="val 6429"/>
            </a:avLst>
          </a:prstGeom>
          <a:solidFill>
            <a:srgbClr val="061A2F"/>
          </a:solidFill>
          <a:ln w="12700">
            <a:solidFill>
              <a:srgbClr val="061A2F"/>
            </a:solidFill>
            <a:prstDash val="solid"/>
          </a:ln>
          <a:effectLst>
            <a:outerShdw blurRad="25400" dist="508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CO"/>
          </a:p>
        </p:txBody>
      </p:sp>
      <p:sp>
        <p:nvSpPr>
          <p:cNvPr id="23" name="Text 21"/>
          <p:cNvSpPr/>
          <p:nvPr/>
        </p:nvSpPr>
        <p:spPr>
          <a:xfrm>
            <a:off x="6565392" y="3200400"/>
            <a:ext cx="405993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</a:rPr>
              <a:t>Modelo dinámico</a:t>
            </a:r>
            <a:endParaRPr lang="en-US" sz="1800" dirty="0"/>
          </a:p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</a:rPr>
              <a:t>ẋ(t) = f(x(t), u(t), t)</a:t>
            </a:r>
            <a:endParaRPr lang="en-US" sz="1800" dirty="0"/>
          </a:p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</a:rPr>
              <a:t>y(t) = g(x(t), u(t), t)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502920" y="6473952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B8793"/>
                </a:solidFill>
              </a:rPr>
              <a:t>Modelamiento de Sistemas Dinámicos de Control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11301984" y="6419088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0C5EA8"/>
                </a:solidFill>
              </a:rPr>
              <a:t>05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11155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C223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4. Control</a:t>
            </a:r>
            <a:endParaRPr lang="en-US" sz="2500" dirty="0"/>
          </a:p>
        </p:txBody>
      </p:sp>
      <p:sp>
        <p:nvSpPr>
          <p:cNvPr id="3" name="Shape 1"/>
          <p:cNvSpPr/>
          <p:nvPr/>
        </p:nvSpPr>
        <p:spPr>
          <a:xfrm>
            <a:off x="502920" y="896112"/>
            <a:ext cx="1097280" cy="0"/>
          </a:xfrm>
          <a:prstGeom prst="line">
            <a:avLst/>
          </a:prstGeom>
          <a:noFill/>
          <a:ln w="38100">
            <a:solidFill>
              <a:srgbClr val="19C8FF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4" name="Text 2"/>
          <p:cNvSpPr/>
          <p:nvPr/>
        </p:nvSpPr>
        <p:spPr>
          <a:xfrm>
            <a:off x="1719072" y="832104"/>
            <a:ext cx="9875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E6A76"/>
                </a:solidFill>
              </a:rPr>
              <a:t>Tomar decisiones para que el sistema se comporte como se desea.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731520" y="1143000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C2237"/>
                </a:solidFill>
              </a:rPr>
              <a:t>Controlar es reducir la diferencia entre lo deseado y lo real.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914400" y="2971800"/>
            <a:ext cx="914400" cy="0"/>
          </a:xfrm>
          <a:prstGeom prst="line">
            <a:avLst/>
          </a:prstGeom>
          <a:noFill/>
          <a:ln w="27940">
            <a:solidFill>
              <a:srgbClr val="0C5EA8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s-CO"/>
          </a:p>
        </p:txBody>
      </p:sp>
      <p:sp>
        <p:nvSpPr>
          <p:cNvPr id="7" name="Shape 5"/>
          <p:cNvSpPr/>
          <p:nvPr/>
        </p:nvSpPr>
        <p:spPr>
          <a:xfrm>
            <a:off x="2487168" y="2971800"/>
            <a:ext cx="758952" cy="0"/>
          </a:xfrm>
          <a:prstGeom prst="line">
            <a:avLst/>
          </a:prstGeom>
          <a:noFill/>
          <a:ln w="27940">
            <a:solidFill>
              <a:srgbClr val="0C5EA8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s-CO"/>
          </a:p>
        </p:txBody>
      </p:sp>
      <p:sp>
        <p:nvSpPr>
          <p:cNvPr id="8" name="Shape 6"/>
          <p:cNvSpPr/>
          <p:nvPr/>
        </p:nvSpPr>
        <p:spPr>
          <a:xfrm>
            <a:off x="4892040" y="2971800"/>
            <a:ext cx="960120" cy="0"/>
          </a:xfrm>
          <a:prstGeom prst="line">
            <a:avLst/>
          </a:prstGeom>
          <a:noFill/>
          <a:ln w="27940">
            <a:solidFill>
              <a:srgbClr val="0C5EA8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s-CO"/>
          </a:p>
        </p:txBody>
      </p:sp>
      <p:sp>
        <p:nvSpPr>
          <p:cNvPr id="9" name="Shape 7"/>
          <p:cNvSpPr/>
          <p:nvPr/>
        </p:nvSpPr>
        <p:spPr>
          <a:xfrm>
            <a:off x="7498080" y="2971800"/>
            <a:ext cx="1005840" cy="0"/>
          </a:xfrm>
          <a:prstGeom prst="line">
            <a:avLst/>
          </a:prstGeom>
          <a:noFill/>
          <a:ln w="27940">
            <a:solidFill>
              <a:srgbClr val="0C5EA8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s-CO"/>
          </a:p>
        </p:txBody>
      </p:sp>
      <p:sp>
        <p:nvSpPr>
          <p:cNvPr id="10" name="Shape 8"/>
          <p:cNvSpPr/>
          <p:nvPr/>
        </p:nvSpPr>
        <p:spPr>
          <a:xfrm>
            <a:off x="10012680" y="2971800"/>
            <a:ext cx="868680" cy="0"/>
          </a:xfrm>
          <a:prstGeom prst="line">
            <a:avLst/>
          </a:prstGeom>
          <a:noFill/>
          <a:ln w="27940">
            <a:solidFill>
              <a:srgbClr val="0C5EA8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s-CO"/>
          </a:p>
        </p:txBody>
      </p:sp>
      <p:sp>
        <p:nvSpPr>
          <p:cNvPr id="11" name="Shape 9"/>
          <p:cNvSpPr/>
          <p:nvPr/>
        </p:nvSpPr>
        <p:spPr>
          <a:xfrm>
            <a:off x="9144000" y="3520440"/>
            <a:ext cx="0" cy="1078992"/>
          </a:xfrm>
          <a:prstGeom prst="line">
            <a:avLst/>
          </a:prstGeom>
          <a:noFill/>
          <a:ln w="25400">
            <a:solidFill>
              <a:srgbClr val="0C5EA8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2" name="Shape 10"/>
          <p:cNvSpPr/>
          <p:nvPr/>
        </p:nvSpPr>
        <p:spPr>
          <a:xfrm>
            <a:off x="9144000" y="4599432"/>
            <a:ext cx="0" cy="0"/>
          </a:xfrm>
          <a:prstGeom prst="line">
            <a:avLst/>
          </a:prstGeom>
          <a:noFill/>
          <a:ln w="25400">
            <a:solidFill>
              <a:srgbClr val="0C5EA8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3" name="Shape 11"/>
          <p:cNvSpPr/>
          <p:nvPr/>
        </p:nvSpPr>
        <p:spPr>
          <a:xfrm>
            <a:off x="2148840" y="4599432"/>
            <a:ext cx="0" cy="0"/>
          </a:xfrm>
          <a:prstGeom prst="line">
            <a:avLst/>
          </a:prstGeom>
          <a:noFill/>
          <a:ln w="27940">
            <a:solidFill>
              <a:srgbClr val="0C5EA8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s-CO"/>
          </a:p>
        </p:txBody>
      </p:sp>
      <p:sp>
        <p:nvSpPr>
          <p:cNvPr id="14" name="Shape 12"/>
          <p:cNvSpPr/>
          <p:nvPr/>
        </p:nvSpPr>
        <p:spPr>
          <a:xfrm>
            <a:off x="1828800" y="2651760"/>
            <a:ext cx="640080" cy="64008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0C5EA8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5" name="Text 13"/>
          <p:cNvSpPr/>
          <p:nvPr/>
        </p:nvSpPr>
        <p:spPr>
          <a:xfrm>
            <a:off x="2002536" y="2706624"/>
            <a:ext cx="22860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C2237"/>
                </a:solidFill>
              </a:rPr>
              <a:t>+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0C2237"/>
                </a:solidFill>
              </a:rPr>
              <a:t>−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3337560" y="2505456"/>
            <a:ext cx="1508760" cy="914400"/>
          </a:xfrm>
          <a:prstGeom prst="roundRect">
            <a:avLst>
              <a:gd name="adj" fmla="val 9000"/>
            </a:avLst>
          </a:prstGeom>
          <a:solidFill>
            <a:srgbClr val="EAF4FB"/>
          </a:solidFill>
          <a:ln w="12700">
            <a:solidFill>
              <a:srgbClr val="D7E5EF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7" name="Text 15"/>
          <p:cNvSpPr/>
          <p:nvPr/>
        </p:nvSpPr>
        <p:spPr>
          <a:xfrm>
            <a:off x="3502152" y="2642616"/>
            <a:ext cx="117957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C2237"/>
                </a:solidFill>
              </a:rPr>
              <a:t>Controlador</a:t>
            </a:r>
            <a:endParaRPr lang="en-US" sz="1600" dirty="0"/>
          </a:p>
          <a:p>
            <a:pPr marL="0" indent="0">
              <a:buNone/>
            </a:pPr>
            <a:r>
              <a:rPr lang="en-US" sz="1600" b="1" dirty="0">
                <a:solidFill>
                  <a:srgbClr val="0C2237"/>
                </a:solidFill>
              </a:rPr>
              <a:t>C(s)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925312" y="2505456"/>
            <a:ext cx="1481328" cy="914400"/>
          </a:xfrm>
          <a:prstGeom prst="roundRect">
            <a:avLst>
              <a:gd name="adj" fmla="val 9000"/>
            </a:avLst>
          </a:prstGeom>
          <a:solidFill>
            <a:srgbClr val="F0F7E8"/>
          </a:solidFill>
          <a:ln w="12700">
            <a:solidFill>
              <a:srgbClr val="CEE5BD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9" name="Text 17"/>
          <p:cNvSpPr/>
          <p:nvPr/>
        </p:nvSpPr>
        <p:spPr>
          <a:xfrm>
            <a:off x="6089904" y="2642616"/>
            <a:ext cx="115214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C2237"/>
                </a:solidFill>
              </a:rPr>
              <a:t>Actuador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8549640" y="2505456"/>
            <a:ext cx="1481328" cy="914400"/>
          </a:xfrm>
          <a:prstGeom prst="roundRect">
            <a:avLst>
              <a:gd name="adj" fmla="val 9000"/>
            </a:avLst>
          </a:prstGeom>
          <a:solidFill>
            <a:srgbClr val="FFF5D6"/>
          </a:solidFill>
          <a:ln w="12700">
            <a:solidFill>
              <a:srgbClr val="F2DA8D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1" name="Text 19"/>
          <p:cNvSpPr/>
          <p:nvPr/>
        </p:nvSpPr>
        <p:spPr>
          <a:xfrm>
            <a:off x="8714232" y="2642616"/>
            <a:ext cx="115214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C2237"/>
                </a:solidFill>
              </a:rPr>
              <a:t>Planta</a:t>
            </a:r>
            <a:endParaRPr lang="en-US" sz="1600" dirty="0"/>
          </a:p>
          <a:p>
            <a:pPr marL="0" indent="0">
              <a:buNone/>
            </a:pPr>
            <a:r>
              <a:rPr lang="en-US" sz="1600" b="1" dirty="0">
                <a:solidFill>
                  <a:srgbClr val="0C2237"/>
                </a:solidFill>
              </a:rPr>
              <a:t>G(s)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5102352" y="4261104"/>
            <a:ext cx="1188720" cy="685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7E5EF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3" name="Text 21"/>
          <p:cNvSpPr/>
          <p:nvPr/>
        </p:nvSpPr>
        <p:spPr>
          <a:xfrm>
            <a:off x="5266944" y="4398264"/>
            <a:ext cx="8595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C2237"/>
                </a:solidFill>
              </a:rPr>
              <a:t>Sensor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585216" y="2596896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E6A76"/>
                </a:solidFill>
              </a:rPr>
              <a:t>referencia r(t)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2542032" y="2596896"/>
            <a:ext cx="777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E6A76"/>
                </a:solidFill>
              </a:rPr>
              <a:t>error e(t)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10899648" y="2596896"/>
            <a:ext cx="777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5E6A76"/>
                </a:solidFill>
              </a:rPr>
              <a:t>salida y(t)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3977640" y="5468112"/>
            <a:ext cx="4206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C2237"/>
                </a:solidFill>
              </a:rPr>
              <a:t>e(t) = r(t) − y(t)</a:t>
            </a:r>
            <a:endParaRPr lang="en-US" sz="2200" dirty="0"/>
          </a:p>
        </p:txBody>
      </p:sp>
      <p:sp>
        <p:nvSpPr>
          <p:cNvPr id="28" name="Text 26"/>
          <p:cNvSpPr/>
          <p:nvPr/>
        </p:nvSpPr>
        <p:spPr>
          <a:xfrm>
            <a:off x="502920" y="6473952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B8793"/>
                </a:solidFill>
              </a:rPr>
              <a:t>Modelamiento de Sistemas Dinámicos de Control</a:t>
            </a:r>
            <a:endParaRPr lang="en-US" sz="850" dirty="0"/>
          </a:p>
        </p:txBody>
      </p:sp>
      <p:sp>
        <p:nvSpPr>
          <p:cNvPr id="29" name="Text 27"/>
          <p:cNvSpPr/>
          <p:nvPr/>
        </p:nvSpPr>
        <p:spPr>
          <a:xfrm>
            <a:off x="11301984" y="6419088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0C5EA8"/>
                </a:solidFill>
              </a:rPr>
              <a:t>06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11155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C223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Los cuatro conceptos trabajan juntos</a:t>
            </a:r>
            <a:endParaRPr lang="en-US" sz="2500" dirty="0"/>
          </a:p>
        </p:txBody>
      </p:sp>
      <p:sp>
        <p:nvSpPr>
          <p:cNvPr id="3" name="Shape 1"/>
          <p:cNvSpPr/>
          <p:nvPr/>
        </p:nvSpPr>
        <p:spPr>
          <a:xfrm>
            <a:off x="502920" y="896112"/>
            <a:ext cx="1097280" cy="0"/>
          </a:xfrm>
          <a:prstGeom prst="line">
            <a:avLst/>
          </a:prstGeom>
          <a:noFill/>
          <a:ln w="38100">
            <a:solidFill>
              <a:srgbClr val="19C8FF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4" name="Text 2"/>
          <p:cNvSpPr/>
          <p:nvPr/>
        </p:nvSpPr>
        <p:spPr>
          <a:xfrm>
            <a:off x="1719072" y="832104"/>
            <a:ext cx="9875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E6A76"/>
                </a:solidFill>
              </a:rPr>
              <a:t>Ejemplo: controlar la velocidad de un motor DC.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731520" y="1572768"/>
            <a:ext cx="2578608" cy="3566160"/>
          </a:xfrm>
          <a:prstGeom prst="roundRect">
            <a:avLst>
              <a:gd name="adj" fmla="val 4255"/>
            </a:avLst>
          </a:prstGeom>
          <a:solidFill>
            <a:srgbClr val="FFFFFF"/>
          </a:solidFill>
          <a:ln w="12700">
            <a:solidFill>
              <a:srgbClr val="D7E5EF"/>
            </a:solidFill>
            <a:prstDash val="solid"/>
          </a:ln>
          <a:effectLst>
            <a:outerShdw blurRad="25400" dist="508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CO"/>
          </a:p>
        </p:txBody>
      </p:sp>
      <p:sp>
        <p:nvSpPr>
          <p:cNvPr id="6" name="Shape 4"/>
          <p:cNvSpPr/>
          <p:nvPr/>
        </p:nvSpPr>
        <p:spPr>
          <a:xfrm>
            <a:off x="731520" y="1572768"/>
            <a:ext cx="2578608" cy="146304"/>
          </a:xfrm>
          <a:prstGeom prst="rect">
            <a:avLst/>
          </a:prstGeom>
          <a:solidFill>
            <a:srgbClr val="0C5EA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7" name="Text 5"/>
          <p:cNvSpPr/>
          <p:nvPr/>
        </p:nvSpPr>
        <p:spPr>
          <a:xfrm>
            <a:off x="932688" y="1938528"/>
            <a:ext cx="21762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50" b="1" dirty="0">
                <a:solidFill>
                  <a:srgbClr val="0C2237"/>
                </a:solidFill>
              </a:rPr>
              <a:t>Modelamiento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987552" y="2615184"/>
            <a:ext cx="2066544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30" dirty="0">
                <a:solidFill>
                  <a:srgbClr val="5E6A76"/>
                </a:solidFill>
              </a:rPr>
              <a:t>Convertir el motor en una representación matemática: relación entre voltaje, corriente, torque y velocidad.</a:t>
            </a:r>
            <a:endParaRPr lang="en-US" sz="1430" dirty="0"/>
          </a:p>
        </p:txBody>
      </p:sp>
      <p:sp>
        <p:nvSpPr>
          <p:cNvPr id="9" name="Text 7"/>
          <p:cNvSpPr/>
          <p:nvPr/>
        </p:nvSpPr>
        <p:spPr>
          <a:xfrm>
            <a:off x="1792224" y="4434840"/>
            <a:ext cx="502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0C5EA8"/>
                </a:solidFill>
              </a:rPr>
              <a:t>1</a:t>
            </a:r>
            <a:endParaRPr lang="en-US" sz="2100" dirty="0"/>
          </a:p>
        </p:txBody>
      </p:sp>
      <p:sp>
        <p:nvSpPr>
          <p:cNvPr id="10" name="Shape 8"/>
          <p:cNvSpPr/>
          <p:nvPr/>
        </p:nvSpPr>
        <p:spPr>
          <a:xfrm>
            <a:off x="3538728" y="1572768"/>
            <a:ext cx="2578608" cy="3566160"/>
          </a:xfrm>
          <a:prstGeom prst="roundRect">
            <a:avLst>
              <a:gd name="adj" fmla="val 4255"/>
            </a:avLst>
          </a:prstGeom>
          <a:solidFill>
            <a:srgbClr val="FFFFFF"/>
          </a:solidFill>
          <a:ln w="12700">
            <a:solidFill>
              <a:srgbClr val="D7E5EF"/>
            </a:solidFill>
            <a:prstDash val="solid"/>
          </a:ln>
          <a:effectLst>
            <a:outerShdw blurRad="25400" dist="508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CO"/>
          </a:p>
        </p:txBody>
      </p:sp>
      <p:sp>
        <p:nvSpPr>
          <p:cNvPr id="11" name="Shape 9"/>
          <p:cNvSpPr/>
          <p:nvPr/>
        </p:nvSpPr>
        <p:spPr>
          <a:xfrm>
            <a:off x="3538728" y="1572768"/>
            <a:ext cx="2578608" cy="146304"/>
          </a:xfrm>
          <a:prstGeom prst="rect">
            <a:avLst/>
          </a:prstGeom>
          <a:solidFill>
            <a:srgbClr val="22A06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2" name="Text 10"/>
          <p:cNvSpPr/>
          <p:nvPr/>
        </p:nvSpPr>
        <p:spPr>
          <a:xfrm>
            <a:off x="3739896" y="1938528"/>
            <a:ext cx="21762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50" b="1" dirty="0">
                <a:solidFill>
                  <a:srgbClr val="0C2237"/>
                </a:solidFill>
              </a:rPr>
              <a:t>Sistema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3794760" y="2615184"/>
            <a:ext cx="2066544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30" dirty="0">
                <a:solidFill>
                  <a:srgbClr val="5E6A76"/>
                </a:solidFill>
              </a:rPr>
              <a:t>Definir frontera: entrada = voltaje; salida = velocidad; perturbación = carga mecánica.</a:t>
            </a:r>
            <a:endParaRPr lang="en-US" sz="1430" dirty="0"/>
          </a:p>
        </p:txBody>
      </p:sp>
      <p:sp>
        <p:nvSpPr>
          <p:cNvPr id="14" name="Text 12"/>
          <p:cNvSpPr/>
          <p:nvPr/>
        </p:nvSpPr>
        <p:spPr>
          <a:xfrm>
            <a:off x="4599432" y="4434840"/>
            <a:ext cx="502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22A06B"/>
                </a:solidFill>
              </a:rPr>
              <a:t>2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6345936" y="1572768"/>
            <a:ext cx="2578608" cy="3566160"/>
          </a:xfrm>
          <a:prstGeom prst="roundRect">
            <a:avLst>
              <a:gd name="adj" fmla="val 4255"/>
            </a:avLst>
          </a:prstGeom>
          <a:solidFill>
            <a:srgbClr val="FFFFFF"/>
          </a:solidFill>
          <a:ln w="12700">
            <a:solidFill>
              <a:srgbClr val="D7E5EF"/>
            </a:solidFill>
            <a:prstDash val="solid"/>
          </a:ln>
          <a:effectLst>
            <a:outerShdw blurRad="25400" dist="508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CO"/>
          </a:p>
        </p:txBody>
      </p:sp>
      <p:sp>
        <p:nvSpPr>
          <p:cNvPr id="16" name="Shape 14"/>
          <p:cNvSpPr/>
          <p:nvPr/>
        </p:nvSpPr>
        <p:spPr>
          <a:xfrm>
            <a:off x="6345936" y="1572768"/>
            <a:ext cx="2578608" cy="146304"/>
          </a:xfrm>
          <a:prstGeom prst="rect">
            <a:avLst/>
          </a:prstGeom>
          <a:solidFill>
            <a:srgbClr val="19C8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7" name="Text 15"/>
          <p:cNvSpPr/>
          <p:nvPr/>
        </p:nvSpPr>
        <p:spPr>
          <a:xfrm>
            <a:off x="6547104" y="1938528"/>
            <a:ext cx="21762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50" b="1" dirty="0">
                <a:solidFill>
                  <a:srgbClr val="0C2237"/>
                </a:solidFill>
              </a:rPr>
              <a:t>Dinámico</a:t>
            </a:r>
            <a:endParaRPr lang="en-US" sz="1750" dirty="0"/>
          </a:p>
        </p:txBody>
      </p:sp>
      <p:sp>
        <p:nvSpPr>
          <p:cNvPr id="18" name="Text 16"/>
          <p:cNvSpPr/>
          <p:nvPr/>
        </p:nvSpPr>
        <p:spPr>
          <a:xfrm>
            <a:off x="6601968" y="2615184"/>
            <a:ext cx="2066544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30" dirty="0">
                <a:solidFill>
                  <a:srgbClr val="5E6A76"/>
                </a:solidFill>
              </a:rPr>
              <a:t>La velocidad no cambia instantáneamente: tiene inercia, transitorio y tiempo de establecimiento.</a:t>
            </a:r>
            <a:endParaRPr lang="en-US" sz="1430" dirty="0"/>
          </a:p>
        </p:txBody>
      </p:sp>
      <p:sp>
        <p:nvSpPr>
          <p:cNvPr id="19" name="Text 17"/>
          <p:cNvSpPr/>
          <p:nvPr/>
        </p:nvSpPr>
        <p:spPr>
          <a:xfrm>
            <a:off x="7406640" y="4434840"/>
            <a:ext cx="502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9C8FF"/>
                </a:solidFill>
              </a:rPr>
              <a:t>3</a:t>
            </a:r>
            <a:endParaRPr lang="en-US" sz="2100" dirty="0"/>
          </a:p>
        </p:txBody>
      </p:sp>
      <p:sp>
        <p:nvSpPr>
          <p:cNvPr id="20" name="Shape 18"/>
          <p:cNvSpPr/>
          <p:nvPr/>
        </p:nvSpPr>
        <p:spPr>
          <a:xfrm>
            <a:off x="9153144" y="1572768"/>
            <a:ext cx="2578608" cy="3566160"/>
          </a:xfrm>
          <a:prstGeom prst="roundRect">
            <a:avLst>
              <a:gd name="adj" fmla="val 4255"/>
            </a:avLst>
          </a:prstGeom>
          <a:solidFill>
            <a:srgbClr val="FFFFFF"/>
          </a:solidFill>
          <a:ln w="12700">
            <a:solidFill>
              <a:srgbClr val="D7E5EF"/>
            </a:solidFill>
            <a:prstDash val="solid"/>
          </a:ln>
          <a:effectLst>
            <a:outerShdw blurRad="25400" dist="508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s-CO"/>
          </a:p>
        </p:txBody>
      </p:sp>
      <p:sp>
        <p:nvSpPr>
          <p:cNvPr id="21" name="Shape 19"/>
          <p:cNvSpPr/>
          <p:nvPr/>
        </p:nvSpPr>
        <p:spPr>
          <a:xfrm>
            <a:off x="9153144" y="1572768"/>
            <a:ext cx="2578608" cy="146304"/>
          </a:xfrm>
          <a:prstGeom prst="rect">
            <a:avLst/>
          </a:prstGeom>
          <a:solidFill>
            <a:srgbClr val="F8C84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2" name="Text 20"/>
          <p:cNvSpPr/>
          <p:nvPr/>
        </p:nvSpPr>
        <p:spPr>
          <a:xfrm>
            <a:off x="9354312" y="1938528"/>
            <a:ext cx="21762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50" b="1" dirty="0">
                <a:solidFill>
                  <a:srgbClr val="0C2237"/>
                </a:solidFill>
              </a:rPr>
              <a:t>Control</a:t>
            </a:r>
            <a:endParaRPr lang="en-US" sz="1750" dirty="0"/>
          </a:p>
        </p:txBody>
      </p:sp>
      <p:sp>
        <p:nvSpPr>
          <p:cNvPr id="23" name="Text 21"/>
          <p:cNvSpPr/>
          <p:nvPr/>
        </p:nvSpPr>
        <p:spPr>
          <a:xfrm>
            <a:off x="9409176" y="2615184"/>
            <a:ext cx="2066544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30" dirty="0">
                <a:solidFill>
                  <a:srgbClr val="5E6A76"/>
                </a:solidFill>
              </a:rPr>
              <a:t>Comparar velocidad deseada vs. medida y ajustar el voltaje para corregir el error.</a:t>
            </a:r>
            <a:endParaRPr lang="en-US" sz="1430" dirty="0"/>
          </a:p>
        </p:txBody>
      </p:sp>
      <p:sp>
        <p:nvSpPr>
          <p:cNvPr id="24" name="Text 22"/>
          <p:cNvSpPr/>
          <p:nvPr/>
        </p:nvSpPr>
        <p:spPr>
          <a:xfrm>
            <a:off x="10213848" y="4434840"/>
            <a:ext cx="502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8C84E"/>
                </a:solidFill>
              </a:rPr>
              <a:t>4</a:t>
            </a:r>
            <a:endParaRPr lang="en-US" sz="2100" dirty="0"/>
          </a:p>
        </p:txBody>
      </p:sp>
      <p:sp>
        <p:nvSpPr>
          <p:cNvPr id="25" name="Text 23"/>
          <p:cNvSpPr/>
          <p:nvPr/>
        </p:nvSpPr>
        <p:spPr>
          <a:xfrm>
            <a:off x="914400" y="5614416"/>
            <a:ext cx="10424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50" b="1" dirty="0">
                <a:solidFill>
                  <a:srgbClr val="0C2237"/>
                </a:solidFill>
              </a:rPr>
              <a:t>Resultado: una solución técnica capaz de predecir, simular y regular el comportamiento del motor.</a:t>
            </a:r>
            <a:endParaRPr lang="en-US" sz="1750" dirty="0"/>
          </a:p>
        </p:txBody>
      </p:sp>
      <p:sp>
        <p:nvSpPr>
          <p:cNvPr id="26" name="Text 24"/>
          <p:cNvSpPr/>
          <p:nvPr/>
        </p:nvSpPr>
        <p:spPr>
          <a:xfrm>
            <a:off x="502920" y="6473952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B8793"/>
                </a:solidFill>
              </a:rPr>
              <a:t>Modelamiento de Sistemas Dinámicos de Control</a:t>
            </a:r>
            <a:endParaRPr lang="en-US" sz="850" dirty="0"/>
          </a:p>
        </p:txBody>
      </p:sp>
      <p:sp>
        <p:nvSpPr>
          <p:cNvPr id="27" name="Text 25"/>
          <p:cNvSpPr/>
          <p:nvPr/>
        </p:nvSpPr>
        <p:spPr>
          <a:xfrm>
            <a:off x="11301984" y="6419088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0C5EA8"/>
                </a:solidFill>
              </a:rPr>
              <a:t>07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11155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C223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Mapa de trabajo del semestre</a:t>
            </a:r>
            <a:endParaRPr lang="en-US" sz="2500" dirty="0"/>
          </a:p>
        </p:txBody>
      </p:sp>
      <p:sp>
        <p:nvSpPr>
          <p:cNvPr id="3" name="Shape 1"/>
          <p:cNvSpPr/>
          <p:nvPr/>
        </p:nvSpPr>
        <p:spPr>
          <a:xfrm>
            <a:off x="502920" y="896112"/>
            <a:ext cx="1097280" cy="0"/>
          </a:xfrm>
          <a:prstGeom prst="line">
            <a:avLst/>
          </a:prstGeom>
          <a:noFill/>
          <a:ln w="38100">
            <a:solidFill>
              <a:srgbClr val="19C8FF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4" name="Text 2"/>
          <p:cNvSpPr/>
          <p:nvPr/>
        </p:nvSpPr>
        <p:spPr>
          <a:xfrm>
            <a:off x="1719072" y="832104"/>
            <a:ext cx="9875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E6A76"/>
                </a:solidFill>
              </a:rPr>
              <a:t>Secuencia base para abordar problemas de control.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960120" y="1490472"/>
            <a:ext cx="457200" cy="457200"/>
          </a:xfrm>
          <a:prstGeom prst="ellipse">
            <a:avLst/>
          </a:prstGeom>
          <a:solidFill>
            <a:srgbClr val="0C5EA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6" name="Text 4"/>
          <p:cNvSpPr/>
          <p:nvPr/>
        </p:nvSpPr>
        <p:spPr>
          <a:xfrm>
            <a:off x="1106424" y="1600200"/>
            <a:ext cx="1645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1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1188720" y="1947672"/>
            <a:ext cx="0" cy="384048"/>
          </a:xfrm>
          <a:prstGeom prst="line">
            <a:avLst/>
          </a:prstGeom>
          <a:noFill/>
          <a:ln w="25400">
            <a:solidFill>
              <a:srgbClr val="A8C2D5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8" name="Text 6"/>
          <p:cNvSpPr/>
          <p:nvPr/>
        </p:nvSpPr>
        <p:spPr>
          <a:xfrm>
            <a:off x="1691640" y="1435608"/>
            <a:ext cx="1234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C2237"/>
                </a:solidFill>
              </a:rPr>
              <a:t>Identificar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246120" y="1453896"/>
            <a:ext cx="4389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E6A76"/>
                </a:solidFill>
              </a:rPr>
              <a:t>variables, entradas, salidas y perturbaciones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60120" y="2313432"/>
            <a:ext cx="457200" cy="457200"/>
          </a:xfrm>
          <a:prstGeom prst="ellipse">
            <a:avLst/>
          </a:prstGeom>
          <a:solidFill>
            <a:srgbClr val="0C5EA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1" name="Text 9"/>
          <p:cNvSpPr/>
          <p:nvPr/>
        </p:nvSpPr>
        <p:spPr>
          <a:xfrm>
            <a:off x="1106424" y="2423160"/>
            <a:ext cx="1645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2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1188720" y="2770632"/>
            <a:ext cx="0" cy="384048"/>
          </a:xfrm>
          <a:prstGeom prst="line">
            <a:avLst/>
          </a:prstGeom>
          <a:noFill/>
          <a:ln w="25400">
            <a:solidFill>
              <a:srgbClr val="A8C2D5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3" name="Text 11"/>
          <p:cNvSpPr/>
          <p:nvPr/>
        </p:nvSpPr>
        <p:spPr>
          <a:xfrm>
            <a:off x="1691640" y="2258568"/>
            <a:ext cx="1234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C2237"/>
                </a:solidFill>
              </a:rPr>
              <a:t>Modelar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3246120" y="2276856"/>
            <a:ext cx="4389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E6A76"/>
                </a:solidFill>
              </a:rPr>
              <a:t>ecuaciones diferenciales, bloques y función de transferencia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960120" y="3136392"/>
            <a:ext cx="457200" cy="457200"/>
          </a:xfrm>
          <a:prstGeom prst="ellipse">
            <a:avLst/>
          </a:prstGeom>
          <a:solidFill>
            <a:srgbClr val="0C5EA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6" name="Text 14"/>
          <p:cNvSpPr/>
          <p:nvPr/>
        </p:nvSpPr>
        <p:spPr>
          <a:xfrm>
            <a:off x="1106424" y="3246120"/>
            <a:ext cx="1645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3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1188720" y="3593592"/>
            <a:ext cx="0" cy="384048"/>
          </a:xfrm>
          <a:prstGeom prst="line">
            <a:avLst/>
          </a:prstGeom>
          <a:noFill/>
          <a:ln w="25400">
            <a:solidFill>
              <a:srgbClr val="A8C2D5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8" name="Text 16"/>
          <p:cNvSpPr/>
          <p:nvPr/>
        </p:nvSpPr>
        <p:spPr>
          <a:xfrm>
            <a:off x="1691640" y="3081528"/>
            <a:ext cx="1234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C2237"/>
                </a:solidFill>
              </a:rPr>
              <a:t>Analizar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3246120" y="3099816"/>
            <a:ext cx="4389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E6A76"/>
                </a:solidFill>
              </a:rPr>
              <a:t>estabilidad, respuesta temporal y frecuencia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960120" y="3959352"/>
            <a:ext cx="457200" cy="457200"/>
          </a:xfrm>
          <a:prstGeom prst="ellipse">
            <a:avLst/>
          </a:prstGeom>
          <a:solidFill>
            <a:srgbClr val="0C5EA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1" name="Text 19"/>
          <p:cNvSpPr/>
          <p:nvPr/>
        </p:nvSpPr>
        <p:spPr>
          <a:xfrm>
            <a:off x="1106424" y="4069080"/>
            <a:ext cx="1645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4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1188720" y="4416552"/>
            <a:ext cx="0" cy="384048"/>
          </a:xfrm>
          <a:prstGeom prst="line">
            <a:avLst/>
          </a:prstGeom>
          <a:noFill/>
          <a:ln w="25400">
            <a:solidFill>
              <a:srgbClr val="A8C2D5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3" name="Text 21"/>
          <p:cNvSpPr/>
          <p:nvPr/>
        </p:nvSpPr>
        <p:spPr>
          <a:xfrm>
            <a:off x="1691640" y="3904488"/>
            <a:ext cx="1234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C2237"/>
                </a:solidFill>
              </a:rPr>
              <a:t>Simular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3246120" y="3922776"/>
            <a:ext cx="4389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E6A76"/>
                </a:solidFill>
              </a:rPr>
              <a:t>validar hipótesis antes de implementar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960120" y="4782312"/>
            <a:ext cx="457200" cy="457200"/>
          </a:xfrm>
          <a:prstGeom prst="ellipse">
            <a:avLst/>
          </a:prstGeom>
          <a:solidFill>
            <a:srgbClr val="F8C84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26" name="Text 24"/>
          <p:cNvSpPr/>
          <p:nvPr/>
        </p:nvSpPr>
        <p:spPr>
          <a:xfrm>
            <a:off x="1106424" y="4892040"/>
            <a:ext cx="1645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C2237"/>
                </a:solidFill>
              </a:rPr>
              <a:t>5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691640" y="4727448"/>
            <a:ext cx="1234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C2237"/>
                </a:solidFill>
              </a:rPr>
              <a:t>Controlar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3246120" y="4745736"/>
            <a:ext cx="4389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E6A76"/>
                </a:solidFill>
              </a:rPr>
              <a:t>diseñar acciones para cumplir especificaciones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8183880" y="1417320"/>
            <a:ext cx="3154680" cy="3611880"/>
          </a:xfrm>
          <a:prstGeom prst="roundRect">
            <a:avLst>
              <a:gd name="adj" fmla="val 3478"/>
            </a:avLst>
          </a:prstGeom>
          <a:solidFill>
            <a:srgbClr val="061A2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30" name="Text 28"/>
          <p:cNvSpPr/>
          <p:nvPr/>
        </p:nvSpPr>
        <p:spPr>
          <a:xfrm>
            <a:off x="8458200" y="1737360"/>
            <a:ext cx="2606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</a:rPr>
              <a:t>Herramientas</a:t>
            </a:r>
            <a:endParaRPr lang="en-US" sz="1900" dirty="0"/>
          </a:p>
        </p:txBody>
      </p:sp>
      <p:sp>
        <p:nvSpPr>
          <p:cNvPr id="31" name="Text 29"/>
          <p:cNvSpPr/>
          <p:nvPr/>
        </p:nvSpPr>
        <p:spPr>
          <a:xfrm>
            <a:off x="8485632" y="2331720"/>
            <a:ext cx="2487168" cy="16916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DDECF7"/>
                </a:solidFill>
              </a:rPr>
              <a:t>• Diagramas de bloques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DDECF7"/>
                </a:solidFill>
              </a:rPr>
              <a:t>• Ecuaciones diferenciales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DDECF7"/>
                </a:solidFill>
              </a:rPr>
              <a:t>• Transformada de Laplace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DDECF7"/>
                </a:solidFill>
              </a:rPr>
              <a:t>• Simulación en MATLAB/Simulink</a:t>
            </a:r>
            <a:endParaRPr lang="en-US" sz="1350" dirty="0"/>
          </a:p>
          <a:p>
            <a:pPr marL="0" indent="0">
              <a:buNone/>
            </a:pPr>
            <a:r>
              <a:rPr lang="en-US" sz="1350" dirty="0">
                <a:solidFill>
                  <a:srgbClr val="DDECF7"/>
                </a:solidFill>
              </a:rPr>
              <a:t>• Respuesta temporal y frecuencia</a:t>
            </a:r>
            <a:endParaRPr lang="en-US" sz="1350" dirty="0"/>
          </a:p>
        </p:txBody>
      </p:sp>
      <p:sp>
        <p:nvSpPr>
          <p:cNvPr id="32" name="Text 30"/>
          <p:cNvSpPr/>
          <p:nvPr/>
        </p:nvSpPr>
        <p:spPr>
          <a:xfrm>
            <a:off x="502920" y="6473952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B8793"/>
                </a:solidFill>
              </a:rPr>
              <a:t>Modelamiento de Sistemas Dinámicos de Control</a:t>
            </a:r>
            <a:endParaRPr lang="en-US" sz="850" dirty="0"/>
          </a:p>
        </p:txBody>
      </p:sp>
      <p:sp>
        <p:nvSpPr>
          <p:cNvPr id="33" name="Text 31"/>
          <p:cNvSpPr/>
          <p:nvPr/>
        </p:nvSpPr>
        <p:spPr>
          <a:xfrm>
            <a:off x="11301984" y="6419088"/>
            <a:ext cx="38404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0C5EA8"/>
                </a:solidFill>
              </a:rPr>
              <a:t>08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61A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640080"/>
            <a:ext cx="10789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</a:rPr>
              <a:t>Punto de partida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1737360" y="1234440"/>
            <a:ext cx="8686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DDECF7"/>
                </a:solidFill>
              </a:rPr>
              <a:t>Tres preguntas para cualquier sistema dinámico de control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914400" y="2194560"/>
            <a:ext cx="3063240" cy="2057400"/>
          </a:xfrm>
          <a:prstGeom prst="roundRect">
            <a:avLst>
              <a:gd name="adj" fmla="val 5333"/>
            </a:avLst>
          </a:prstGeom>
          <a:solidFill>
            <a:srgbClr val="0D2C4A"/>
          </a:solidFill>
          <a:ln w="15240">
            <a:solidFill>
              <a:srgbClr val="0C5EA8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5" name="Text 3"/>
          <p:cNvSpPr/>
          <p:nvPr/>
        </p:nvSpPr>
        <p:spPr>
          <a:xfrm>
            <a:off x="1143000" y="2679192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¿Qué quiero que haga?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207008" y="3291840"/>
            <a:ext cx="24871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80" dirty="0">
                <a:solidFill>
                  <a:srgbClr val="DDECF7"/>
                </a:solidFill>
              </a:rPr>
              <a:t>referencia, objetivo y especificaciones</a:t>
            </a:r>
            <a:endParaRPr lang="en-US" sz="1280" dirty="0"/>
          </a:p>
        </p:txBody>
      </p:sp>
      <p:sp>
        <p:nvSpPr>
          <p:cNvPr id="7" name="Shape 5"/>
          <p:cNvSpPr/>
          <p:nvPr/>
        </p:nvSpPr>
        <p:spPr>
          <a:xfrm>
            <a:off x="4645152" y="2194560"/>
            <a:ext cx="3063240" cy="2057400"/>
          </a:xfrm>
          <a:prstGeom prst="roundRect">
            <a:avLst>
              <a:gd name="adj" fmla="val 5333"/>
            </a:avLst>
          </a:prstGeom>
          <a:solidFill>
            <a:srgbClr val="0D2C4A"/>
          </a:solidFill>
          <a:ln w="15240">
            <a:solidFill>
              <a:srgbClr val="19C8FF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8" name="Text 6"/>
          <p:cNvSpPr/>
          <p:nvPr/>
        </p:nvSpPr>
        <p:spPr>
          <a:xfrm>
            <a:off x="4873752" y="2679192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¿Cómo se comporta?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937760" y="3291840"/>
            <a:ext cx="24871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80" dirty="0">
                <a:solidFill>
                  <a:srgbClr val="DDECF7"/>
                </a:solidFill>
              </a:rPr>
              <a:t>modelo, dinámica, estabilidad y respuesta</a:t>
            </a:r>
            <a:endParaRPr lang="en-US" sz="1280" dirty="0"/>
          </a:p>
        </p:txBody>
      </p:sp>
      <p:sp>
        <p:nvSpPr>
          <p:cNvPr id="10" name="Shape 8"/>
          <p:cNvSpPr/>
          <p:nvPr/>
        </p:nvSpPr>
        <p:spPr>
          <a:xfrm>
            <a:off x="8375904" y="2194560"/>
            <a:ext cx="3063240" cy="2057400"/>
          </a:xfrm>
          <a:prstGeom prst="roundRect">
            <a:avLst>
              <a:gd name="adj" fmla="val 5333"/>
            </a:avLst>
          </a:prstGeom>
          <a:solidFill>
            <a:srgbClr val="0D2C4A"/>
          </a:solidFill>
          <a:ln w="15240">
            <a:solidFill>
              <a:srgbClr val="0C5EA8"/>
            </a:solidFill>
            <a:prstDash val="solid"/>
          </a:ln>
        </p:spPr>
        <p:txBody>
          <a:bodyPr/>
          <a:lstStyle/>
          <a:p>
            <a:endParaRPr lang="es-CO"/>
          </a:p>
        </p:txBody>
      </p:sp>
      <p:sp>
        <p:nvSpPr>
          <p:cNvPr id="11" name="Text 9"/>
          <p:cNvSpPr/>
          <p:nvPr/>
        </p:nvSpPr>
        <p:spPr>
          <a:xfrm>
            <a:off x="8604504" y="2679192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¿Cómo lo corrijo?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668512" y="3291840"/>
            <a:ext cx="24871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80" dirty="0">
                <a:solidFill>
                  <a:srgbClr val="DDECF7"/>
                </a:solidFill>
              </a:rPr>
              <a:t>controlador, acción, medición y realimentación</a:t>
            </a:r>
            <a:endParaRPr lang="en-US" sz="1280" dirty="0"/>
          </a:p>
        </p:txBody>
      </p:sp>
      <p:sp>
        <p:nvSpPr>
          <p:cNvPr id="13" name="Shape 11"/>
          <p:cNvSpPr/>
          <p:nvPr/>
        </p:nvSpPr>
        <p:spPr>
          <a:xfrm>
            <a:off x="4041648" y="3218688"/>
            <a:ext cx="512064" cy="0"/>
          </a:xfrm>
          <a:prstGeom prst="line">
            <a:avLst/>
          </a:prstGeom>
          <a:noFill/>
          <a:ln w="27940">
            <a:solidFill>
              <a:srgbClr val="F8C84E"/>
            </a:solidFill>
            <a:prstDash val="solid"/>
            <a:tailEnd type="triangle"/>
          </a:ln>
        </p:spPr>
        <p:txBody>
          <a:bodyPr/>
          <a:lstStyle/>
          <a:p>
            <a:endParaRPr lang="es-CO"/>
          </a:p>
        </p:txBody>
      </p:sp>
      <p:sp>
        <p:nvSpPr>
          <p:cNvPr id="14" name="Shape 12"/>
          <p:cNvSpPr/>
          <p:nvPr/>
        </p:nvSpPr>
        <p:spPr>
          <a:xfrm>
            <a:off x="7772400" y="3218688"/>
            <a:ext cx="512064" cy="0"/>
          </a:xfrm>
          <a:prstGeom prst="line">
            <a:avLst/>
          </a:prstGeom>
          <a:noFill/>
          <a:ln w="27940">
            <a:solidFill>
              <a:srgbClr val="F8C84E"/>
            </a:solidFill>
            <a:prstDash val="solid"/>
            <a:tailEnd type="triangle"/>
          </a:ln>
        </p:spPr>
        <p:txBody>
          <a:bodyPr/>
          <a:lstStyle/>
          <a:p>
            <a:endParaRPr lang="es-CO"/>
          </a:p>
        </p:txBody>
      </p:sp>
      <p:sp>
        <p:nvSpPr>
          <p:cNvPr id="15" name="Text 13"/>
          <p:cNvSpPr/>
          <p:nvPr/>
        </p:nvSpPr>
        <p:spPr>
          <a:xfrm>
            <a:off x="1371600" y="5230368"/>
            <a:ext cx="9418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8C84E"/>
                </a:solidFill>
              </a:rPr>
              <a:t>Próxima clase: variables, entradas, salidas, perturbaciones y diagramas de bloques.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3749040" y="6071616"/>
            <a:ext cx="4754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DDECF7"/>
                </a:solidFill>
              </a:rPr>
              <a:t>Ing. Juan Carlos Vizcaino Aponte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5577840" cy="6858000"/>
          </a:xfrm>
          <a:prstGeom prst="rect">
            <a:avLst/>
          </a:prstGeom>
          <a:solidFill>
            <a:srgbClr val="0318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804672"/>
            <a:ext cx="4526280" cy="73152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3400" b="1">
                <a:solidFill>
                  <a:srgbClr val="F8FCFF"/>
                </a:solidFill>
                <a:latin typeface="Aptos Display"/>
              </a:rPr>
              <a:t>10 ejemplos prácticos reales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1609344"/>
            <a:ext cx="4572000" cy="68580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1700" b="0">
                <a:solidFill>
                  <a:srgbClr val="BED2E1"/>
                </a:solidFill>
                <a:latin typeface="Aptos Display"/>
              </a:rPr>
              <a:t>Fenómenos que se pueden modelar y controlar sin entrar todavía en ecuaciones.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612648" y="2414016"/>
            <a:ext cx="1325880" cy="32004"/>
          </a:xfrm>
          <a:prstGeom prst="rect">
            <a:avLst/>
          </a:prstGeom>
          <a:solidFill>
            <a:srgbClr val="FFC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12648" y="5321808"/>
            <a:ext cx="4754880" cy="41148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1800" b="1">
                <a:solidFill>
                  <a:srgbClr val="FFCB4C"/>
                </a:solidFill>
                <a:latin typeface="Aptos Display"/>
              </a:rPr>
              <a:t>Idea común: medir → comparar → actuar → volver a medir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2648" y="6263640"/>
            <a:ext cx="4114800" cy="27432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900" b="0">
                <a:solidFill>
                  <a:srgbClr val="BED2E1"/>
                </a:solidFill>
                <a:latin typeface="Aptos Display"/>
              </a:rPr>
              <a:t>Modelamiento de Sistemas Dinámicos de Control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wide_cinematic_indoor_industrial_technical_scen_batch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5074920" cy="6858000"/>
          </a:xfrm>
          <a:prstGeom prst="rect">
            <a:avLst/>
          </a:prstGeom>
          <a:solidFill>
            <a:srgbClr val="0318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355080"/>
            <a:ext cx="12191695" cy="502920"/>
          </a:xfrm>
          <a:prstGeom prst="rect">
            <a:avLst/>
          </a:prstGeom>
          <a:solidFill>
            <a:srgbClr val="0318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411480"/>
            <a:ext cx="2011680" cy="310896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1300" b="1">
                <a:solidFill>
                  <a:srgbClr val="FFCB4C"/>
                </a:solidFill>
                <a:latin typeface="Aptos Display"/>
              </a:rPr>
              <a:t>Ejemplo 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786384"/>
            <a:ext cx="4206240" cy="91440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2900" b="1">
                <a:solidFill>
                  <a:srgbClr val="F8FCFF"/>
                </a:solidFill>
                <a:latin typeface="Aptos Display"/>
              </a:rPr>
              <a:t>Temperatura en un edificio</a:t>
            </a:r>
          </a:p>
        </p:txBody>
      </p:sp>
      <p:sp>
        <p:nvSpPr>
          <p:cNvPr id="7" name="Rectangle 6"/>
          <p:cNvSpPr/>
          <p:nvPr/>
        </p:nvSpPr>
        <p:spPr>
          <a:xfrm>
            <a:off x="521207" y="1755648"/>
            <a:ext cx="1115568" cy="32004"/>
          </a:xfrm>
          <a:prstGeom prst="rect">
            <a:avLst/>
          </a:prstGeom>
          <a:solidFill>
            <a:srgbClr val="13BA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66928" y="2148840"/>
            <a:ext cx="4005072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1">
                <a:solidFill>
                  <a:srgbClr val="13BAFF"/>
                </a:solidFill>
                <a:latin typeface="Aptos"/>
              </a:rPr>
              <a:t>Fenómeno: </a:t>
            </a:r>
            <a:r>
              <a:rPr sz="1500">
                <a:solidFill>
                  <a:srgbClr val="F8FCFF"/>
                </a:solidFill>
                <a:latin typeface="Aptos"/>
              </a:rPr>
              <a:t>El ambiente cambia por personas, clima exterior, ventanas y equipos.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2926080"/>
            <a:ext cx="4005072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1">
                <a:solidFill>
                  <a:srgbClr val="13BAFF"/>
                </a:solidFill>
                <a:latin typeface="Aptos"/>
              </a:rPr>
              <a:t>Variable medida: </a:t>
            </a:r>
            <a:r>
              <a:rPr sz="1500">
                <a:solidFill>
                  <a:srgbClr val="F8FCFF"/>
                </a:solidFill>
                <a:latin typeface="Aptos"/>
              </a:rPr>
              <a:t>Se mide la temperatura real del espacio.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3703320"/>
            <a:ext cx="4005072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1">
                <a:solidFill>
                  <a:srgbClr val="13BAFF"/>
                </a:solidFill>
                <a:latin typeface="Aptos"/>
              </a:rPr>
              <a:t>Acción de control: </a:t>
            </a:r>
            <a:r>
              <a:rPr sz="1500">
                <a:solidFill>
                  <a:srgbClr val="F8FCFF"/>
                </a:solidFill>
                <a:latin typeface="Aptos"/>
              </a:rPr>
              <a:t>El sistema activa aire acondicionado, calefacción o ventilación.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4480560"/>
            <a:ext cx="4005072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1">
                <a:solidFill>
                  <a:srgbClr val="FFCB4C"/>
                </a:solidFill>
                <a:latin typeface="Aptos"/>
              </a:rPr>
              <a:t>Objetivo: </a:t>
            </a:r>
            <a:r>
              <a:rPr sz="1500">
                <a:solidFill>
                  <a:srgbClr val="F8FCFF"/>
                </a:solidFill>
                <a:latin typeface="Aptos"/>
              </a:rPr>
              <a:t>Mantener confort y consumo energético razonable.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5650992"/>
            <a:ext cx="3977639" cy="530352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1200" b="0">
                <a:solidFill>
                  <a:srgbClr val="BED2E1"/>
                </a:solidFill>
                <a:latin typeface="Aptos Display"/>
              </a:rPr>
              <a:t>Lectura de ingeniería: un fenómeno real se convierte en sistema cuando delimitamos qué medimos y qué podemos modificar.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0352" y="6492240"/>
            <a:ext cx="4206240" cy="164592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800" b="0">
                <a:solidFill>
                  <a:srgbClr val="BED2E1"/>
                </a:solidFill>
                <a:latin typeface="Aptos Display"/>
              </a:rPr>
              <a:t>Modelamiento de Sistemas Dinámicos de Control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345936"/>
            <a:ext cx="502920" cy="32004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/>
            <a:r>
              <a:rPr sz="1300" b="1">
                <a:solidFill>
                  <a:srgbClr val="FFCB4C"/>
                </a:solidFill>
                <a:latin typeface="Aptos Display"/>
              </a:rPr>
              <a:t>01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high_tech_automotive_driving_scene_composite_a_batch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5074920" cy="6858000"/>
          </a:xfrm>
          <a:prstGeom prst="rect">
            <a:avLst/>
          </a:prstGeom>
          <a:solidFill>
            <a:srgbClr val="0318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355080"/>
            <a:ext cx="12191695" cy="502920"/>
          </a:xfrm>
          <a:prstGeom prst="rect">
            <a:avLst/>
          </a:prstGeom>
          <a:solidFill>
            <a:srgbClr val="0318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411480"/>
            <a:ext cx="2011680" cy="310896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1300" b="1">
                <a:solidFill>
                  <a:srgbClr val="FFCB4C"/>
                </a:solidFill>
                <a:latin typeface="Aptos Display"/>
              </a:rPr>
              <a:t>Ejemplo 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786384"/>
            <a:ext cx="4206240" cy="91440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2900" b="1">
                <a:solidFill>
                  <a:srgbClr val="F8FCFF"/>
                </a:solidFill>
                <a:latin typeface="Aptos Display"/>
              </a:rPr>
              <a:t>Velocidad de un vehículo</a:t>
            </a:r>
          </a:p>
        </p:txBody>
      </p:sp>
      <p:sp>
        <p:nvSpPr>
          <p:cNvPr id="7" name="Rectangle 6"/>
          <p:cNvSpPr/>
          <p:nvPr/>
        </p:nvSpPr>
        <p:spPr>
          <a:xfrm>
            <a:off x="521207" y="1755648"/>
            <a:ext cx="1115568" cy="32004"/>
          </a:xfrm>
          <a:prstGeom prst="rect">
            <a:avLst/>
          </a:prstGeom>
          <a:solidFill>
            <a:srgbClr val="13BA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66928" y="2148840"/>
            <a:ext cx="4005072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1">
                <a:solidFill>
                  <a:srgbClr val="13BAFF"/>
                </a:solidFill>
                <a:latin typeface="Aptos"/>
              </a:rPr>
              <a:t>Fenómeno: </a:t>
            </a:r>
            <a:r>
              <a:rPr sz="1500">
                <a:solidFill>
                  <a:srgbClr val="F8FCFF"/>
                </a:solidFill>
                <a:latin typeface="Aptos"/>
              </a:rPr>
              <a:t>La velocidad varía por pendiente, tráfico, viento y distancia al vehículo delantero.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2926080"/>
            <a:ext cx="4005072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1">
                <a:solidFill>
                  <a:srgbClr val="13BAFF"/>
                </a:solidFill>
                <a:latin typeface="Aptos"/>
              </a:rPr>
              <a:t>Variable medida: </a:t>
            </a:r>
            <a:r>
              <a:rPr sz="1500">
                <a:solidFill>
                  <a:srgbClr val="F8FCFF"/>
                </a:solidFill>
                <a:latin typeface="Aptos"/>
              </a:rPr>
              <a:t>Se mide velocidad propia, carril y distancia de seguridad.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3703320"/>
            <a:ext cx="4005072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1">
                <a:solidFill>
                  <a:srgbClr val="13BAFF"/>
                </a:solidFill>
                <a:latin typeface="Aptos"/>
              </a:rPr>
              <a:t>Acción de control: </a:t>
            </a:r>
            <a:r>
              <a:rPr sz="1500">
                <a:solidFill>
                  <a:srgbClr val="F8FCFF"/>
                </a:solidFill>
                <a:latin typeface="Aptos"/>
              </a:rPr>
              <a:t>El controlador ordena acelerar, desacelerar o frenar.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4480560"/>
            <a:ext cx="4005072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1">
                <a:solidFill>
                  <a:srgbClr val="FFCB4C"/>
                </a:solidFill>
                <a:latin typeface="Aptos"/>
              </a:rPr>
              <a:t>Objetivo: </a:t>
            </a:r>
            <a:r>
              <a:rPr sz="1500">
                <a:solidFill>
                  <a:srgbClr val="F8FCFF"/>
                </a:solidFill>
                <a:latin typeface="Aptos"/>
              </a:rPr>
              <a:t>Sostener velocidad y distancia segura sin intervención constante.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5650992"/>
            <a:ext cx="3977639" cy="530352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1200" b="0">
                <a:solidFill>
                  <a:srgbClr val="BED2E1"/>
                </a:solidFill>
                <a:latin typeface="Aptos Display"/>
              </a:rPr>
              <a:t>Lectura de ingeniería: un fenómeno real se convierte en sistema cuando delimitamos qué medimos y qué podemos modificar.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0352" y="6492240"/>
            <a:ext cx="4206240" cy="164592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800" b="0">
                <a:solidFill>
                  <a:srgbClr val="BED2E1"/>
                </a:solidFill>
                <a:latin typeface="Aptos Display"/>
              </a:rPr>
              <a:t>Modelamiento de Sistemas Dinámicos de Control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345936"/>
            <a:ext cx="502920" cy="32004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/>
            <a:r>
              <a:rPr sz="1300" b="1">
                <a:solidFill>
                  <a:srgbClr val="FFCB4C"/>
                </a:solidFill>
                <a:latin typeface="Aptos Display"/>
              </a:rPr>
              <a:t>02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wide_high_resolution_industrial_facility_interi_batch_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5074920" cy="6858000"/>
          </a:xfrm>
          <a:prstGeom prst="rect">
            <a:avLst/>
          </a:prstGeom>
          <a:solidFill>
            <a:srgbClr val="0318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355080"/>
            <a:ext cx="12191695" cy="502920"/>
          </a:xfrm>
          <a:prstGeom prst="rect">
            <a:avLst/>
          </a:prstGeom>
          <a:solidFill>
            <a:srgbClr val="0318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411480"/>
            <a:ext cx="2011680" cy="310896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1300" b="1">
                <a:solidFill>
                  <a:srgbClr val="FFCB4C"/>
                </a:solidFill>
                <a:latin typeface="Aptos Display"/>
              </a:rPr>
              <a:t>Ejemplo 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786384"/>
            <a:ext cx="4206240" cy="91440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2900" b="1">
                <a:solidFill>
                  <a:srgbClr val="F8FCFF"/>
                </a:solidFill>
                <a:latin typeface="Aptos Display"/>
              </a:rPr>
              <a:t>Nivel de agua en un tanque</a:t>
            </a:r>
          </a:p>
        </p:txBody>
      </p:sp>
      <p:sp>
        <p:nvSpPr>
          <p:cNvPr id="7" name="Rectangle 6"/>
          <p:cNvSpPr/>
          <p:nvPr/>
        </p:nvSpPr>
        <p:spPr>
          <a:xfrm>
            <a:off x="521207" y="1755648"/>
            <a:ext cx="1115568" cy="32004"/>
          </a:xfrm>
          <a:prstGeom prst="rect">
            <a:avLst/>
          </a:prstGeom>
          <a:solidFill>
            <a:srgbClr val="13BA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66928" y="2148840"/>
            <a:ext cx="4005072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1">
                <a:solidFill>
                  <a:srgbClr val="13BAFF"/>
                </a:solidFill>
                <a:latin typeface="Aptos"/>
              </a:rPr>
              <a:t>Fenómeno: </a:t>
            </a:r>
            <a:r>
              <a:rPr sz="1500">
                <a:solidFill>
                  <a:srgbClr val="F8FCFF"/>
                </a:solidFill>
                <a:latin typeface="Aptos"/>
              </a:rPr>
              <a:t>El nivel sube o baja según caudales de entrada, consumo y fugas.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2926080"/>
            <a:ext cx="4005072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1">
                <a:solidFill>
                  <a:srgbClr val="13BAFF"/>
                </a:solidFill>
                <a:latin typeface="Aptos"/>
              </a:rPr>
              <a:t>Variable medida: </a:t>
            </a:r>
            <a:r>
              <a:rPr sz="1500">
                <a:solidFill>
                  <a:srgbClr val="F8FCFF"/>
                </a:solidFill>
                <a:latin typeface="Aptos"/>
              </a:rPr>
              <a:t>Se mide altura, presión o volumen disponible.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3703320"/>
            <a:ext cx="4005072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1">
                <a:solidFill>
                  <a:srgbClr val="13BAFF"/>
                </a:solidFill>
                <a:latin typeface="Aptos"/>
              </a:rPr>
              <a:t>Acción de control: </a:t>
            </a:r>
            <a:r>
              <a:rPr sz="1500">
                <a:solidFill>
                  <a:srgbClr val="F8FCFF"/>
                </a:solidFill>
                <a:latin typeface="Aptos"/>
              </a:rPr>
              <a:t>Se encienden bombas o se abren/cerran válvulas.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4480560"/>
            <a:ext cx="4005072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1">
                <a:solidFill>
                  <a:srgbClr val="FFCB4C"/>
                </a:solidFill>
                <a:latin typeface="Aptos"/>
              </a:rPr>
              <a:t>Objetivo: </a:t>
            </a:r>
            <a:r>
              <a:rPr sz="1500">
                <a:solidFill>
                  <a:srgbClr val="F8FCFF"/>
                </a:solidFill>
                <a:latin typeface="Aptos"/>
              </a:rPr>
              <a:t>Evitar derrames, falta de suministro y operación inestable.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5650992"/>
            <a:ext cx="3977639" cy="530352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1200" b="0">
                <a:solidFill>
                  <a:srgbClr val="BED2E1"/>
                </a:solidFill>
                <a:latin typeface="Aptos Display"/>
              </a:rPr>
              <a:t>Lectura de ingeniería: un fenómeno real se convierte en sistema cuando delimitamos qué medimos y qué podemos modificar.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0352" y="6492240"/>
            <a:ext cx="4206240" cy="164592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800" b="0">
                <a:solidFill>
                  <a:srgbClr val="BED2E1"/>
                </a:solidFill>
                <a:latin typeface="Aptos Display"/>
              </a:rPr>
              <a:t>Modelamiento de Sistemas Dinámicos de Control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345936"/>
            <a:ext cx="502920" cy="32004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/>
            <a:r>
              <a:rPr sz="1300" b="1">
                <a:solidFill>
                  <a:srgbClr val="FFCB4C"/>
                </a:solidFill>
                <a:latin typeface="Aptos Display"/>
              </a:rPr>
              <a:t>03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wide_urban_city_street_scene_at_dusk_sunset_vie_batch_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5074920" cy="6858000"/>
          </a:xfrm>
          <a:prstGeom prst="rect">
            <a:avLst/>
          </a:prstGeom>
          <a:solidFill>
            <a:srgbClr val="0318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355080"/>
            <a:ext cx="12191695" cy="502920"/>
          </a:xfrm>
          <a:prstGeom prst="rect">
            <a:avLst/>
          </a:prstGeom>
          <a:solidFill>
            <a:srgbClr val="0318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411480"/>
            <a:ext cx="2011680" cy="310896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1300" b="1">
                <a:solidFill>
                  <a:srgbClr val="FFCB4C"/>
                </a:solidFill>
                <a:latin typeface="Aptos Display"/>
              </a:rPr>
              <a:t>Ejemplo 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786384"/>
            <a:ext cx="4206240" cy="91440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2900" b="1">
                <a:solidFill>
                  <a:srgbClr val="F8FCFF"/>
                </a:solidFill>
                <a:latin typeface="Aptos Display"/>
              </a:rPr>
              <a:t>Semáforos inteligentes</a:t>
            </a:r>
          </a:p>
        </p:txBody>
      </p:sp>
      <p:sp>
        <p:nvSpPr>
          <p:cNvPr id="7" name="Rectangle 6"/>
          <p:cNvSpPr/>
          <p:nvPr/>
        </p:nvSpPr>
        <p:spPr>
          <a:xfrm>
            <a:off x="521207" y="1755648"/>
            <a:ext cx="1115568" cy="32004"/>
          </a:xfrm>
          <a:prstGeom prst="rect">
            <a:avLst/>
          </a:prstGeom>
          <a:solidFill>
            <a:srgbClr val="13BA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66928" y="2148840"/>
            <a:ext cx="4005072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1">
                <a:solidFill>
                  <a:srgbClr val="13BAFF"/>
                </a:solidFill>
                <a:latin typeface="Aptos"/>
              </a:rPr>
              <a:t>Fenómeno: </a:t>
            </a:r>
            <a:r>
              <a:rPr sz="1500">
                <a:solidFill>
                  <a:srgbClr val="F8FCFF"/>
                </a:solidFill>
                <a:latin typeface="Aptos"/>
              </a:rPr>
              <a:t>El flujo vehicular cambia por hora, eventos, accidentes y peatones.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2926080"/>
            <a:ext cx="4005072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1">
                <a:solidFill>
                  <a:srgbClr val="13BAFF"/>
                </a:solidFill>
                <a:latin typeface="Aptos"/>
              </a:rPr>
              <a:t>Variable medida: </a:t>
            </a:r>
            <a:r>
              <a:rPr sz="1500">
                <a:solidFill>
                  <a:srgbClr val="F8FCFF"/>
                </a:solidFill>
                <a:latin typeface="Aptos"/>
              </a:rPr>
              <a:t>Cámaras y sensores estiman filas, ocupación y tiempos de espera.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3703320"/>
            <a:ext cx="4005072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1">
                <a:solidFill>
                  <a:srgbClr val="13BAFF"/>
                </a:solidFill>
                <a:latin typeface="Aptos"/>
              </a:rPr>
              <a:t>Acción de control: </a:t>
            </a:r>
            <a:r>
              <a:rPr sz="1500">
                <a:solidFill>
                  <a:srgbClr val="F8FCFF"/>
                </a:solidFill>
                <a:latin typeface="Aptos"/>
              </a:rPr>
              <a:t>Se ajustan ciclos de verde, rojo y prioridad peatonal.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4480560"/>
            <a:ext cx="4005072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1">
                <a:solidFill>
                  <a:srgbClr val="FFCB4C"/>
                </a:solidFill>
                <a:latin typeface="Aptos"/>
              </a:rPr>
              <a:t>Objetivo: </a:t>
            </a:r>
            <a:r>
              <a:rPr sz="1500">
                <a:solidFill>
                  <a:srgbClr val="F8FCFF"/>
                </a:solidFill>
                <a:latin typeface="Aptos"/>
              </a:rPr>
              <a:t>Reducir congestión y aumentar seguridad vial.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5650992"/>
            <a:ext cx="3977639" cy="530352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1200" b="0">
                <a:solidFill>
                  <a:srgbClr val="BED2E1"/>
                </a:solidFill>
                <a:latin typeface="Aptos Display"/>
              </a:rPr>
              <a:t>Lectura de ingeniería: un fenómeno real se convierte en sistema cuando delimitamos qué medimos y qué podemos modificar.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0352" y="6492240"/>
            <a:ext cx="4206240" cy="164592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800" b="0">
                <a:solidFill>
                  <a:srgbClr val="BED2E1"/>
                </a:solidFill>
                <a:latin typeface="Aptos Display"/>
              </a:rPr>
              <a:t>Modelamiento de Sistemas Dinámicos de Control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345936"/>
            <a:ext cx="502920" cy="32004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/>
            <a:r>
              <a:rPr sz="1300" b="1">
                <a:solidFill>
                  <a:srgbClr val="FFCB4C"/>
                </a:solidFill>
                <a:latin typeface="Aptos Display"/>
              </a:rPr>
              <a:t>04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crisp_realistic_daytime_outdoor_scene_with_a_wi_batch_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5074920" cy="6858000"/>
          </a:xfrm>
          <a:prstGeom prst="rect">
            <a:avLst/>
          </a:prstGeom>
          <a:solidFill>
            <a:srgbClr val="0318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355080"/>
            <a:ext cx="12191695" cy="502920"/>
          </a:xfrm>
          <a:prstGeom prst="rect">
            <a:avLst/>
          </a:prstGeom>
          <a:solidFill>
            <a:srgbClr val="0318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411480"/>
            <a:ext cx="2011680" cy="310896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1300" b="1">
                <a:solidFill>
                  <a:srgbClr val="FFCB4C"/>
                </a:solidFill>
                <a:latin typeface="Aptos Display"/>
              </a:rPr>
              <a:t>Ejemplo 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786384"/>
            <a:ext cx="4206240" cy="91440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2900" b="1">
                <a:solidFill>
                  <a:srgbClr val="F8FCFF"/>
                </a:solidFill>
                <a:latin typeface="Aptos Display"/>
              </a:rPr>
              <a:t>Estabilidad de un dron</a:t>
            </a:r>
          </a:p>
        </p:txBody>
      </p:sp>
      <p:sp>
        <p:nvSpPr>
          <p:cNvPr id="7" name="Rectangle 6"/>
          <p:cNvSpPr/>
          <p:nvPr/>
        </p:nvSpPr>
        <p:spPr>
          <a:xfrm>
            <a:off x="521207" y="1755648"/>
            <a:ext cx="1115568" cy="32004"/>
          </a:xfrm>
          <a:prstGeom prst="rect">
            <a:avLst/>
          </a:prstGeom>
          <a:solidFill>
            <a:srgbClr val="13BA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66928" y="2148840"/>
            <a:ext cx="4005072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1">
                <a:solidFill>
                  <a:srgbClr val="13BAFF"/>
                </a:solidFill>
                <a:latin typeface="Aptos"/>
              </a:rPr>
              <a:t>Fenómeno: </a:t>
            </a:r>
            <a:r>
              <a:rPr sz="1500">
                <a:solidFill>
                  <a:srgbClr val="F8FCFF"/>
                </a:solidFill>
                <a:latin typeface="Aptos"/>
              </a:rPr>
              <a:t>El dron se mueve por viento, carga, maniobras y vibraciones.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2926080"/>
            <a:ext cx="4005072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1">
                <a:solidFill>
                  <a:srgbClr val="13BAFF"/>
                </a:solidFill>
                <a:latin typeface="Aptos"/>
              </a:rPr>
              <a:t>Variable medida: </a:t>
            </a:r>
            <a:r>
              <a:rPr sz="1500">
                <a:solidFill>
                  <a:srgbClr val="F8FCFF"/>
                </a:solidFill>
                <a:latin typeface="Aptos"/>
              </a:rPr>
              <a:t>Sensores miden inclinación, altura, posición y velocidad angular.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3703320"/>
            <a:ext cx="4005072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1">
                <a:solidFill>
                  <a:srgbClr val="13BAFF"/>
                </a:solidFill>
                <a:latin typeface="Aptos"/>
              </a:rPr>
              <a:t>Acción de control: </a:t>
            </a:r>
            <a:r>
              <a:rPr sz="1500">
                <a:solidFill>
                  <a:srgbClr val="F8FCFF"/>
                </a:solidFill>
                <a:latin typeface="Aptos"/>
              </a:rPr>
              <a:t>Se cambia la velocidad de cada motor en milisegundos.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4480560"/>
            <a:ext cx="4005072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1">
                <a:solidFill>
                  <a:srgbClr val="FFCB4C"/>
                </a:solidFill>
                <a:latin typeface="Aptos"/>
              </a:rPr>
              <a:t>Objetivo: </a:t>
            </a:r>
            <a:r>
              <a:rPr sz="1500">
                <a:solidFill>
                  <a:srgbClr val="F8FCFF"/>
                </a:solidFill>
                <a:latin typeface="Aptos"/>
              </a:rPr>
              <a:t>Mantener vuelo estable, trayectoria y altura deseadas.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5650992"/>
            <a:ext cx="3977639" cy="530352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1200" b="0">
                <a:solidFill>
                  <a:srgbClr val="BED2E1"/>
                </a:solidFill>
                <a:latin typeface="Aptos Display"/>
              </a:rPr>
              <a:t>Lectura de ingeniería: un fenómeno real se convierte en sistema cuando delimitamos qué medimos y qué podemos modificar.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0352" y="6492240"/>
            <a:ext cx="4206240" cy="164592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800" b="0">
                <a:solidFill>
                  <a:srgbClr val="BED2E1"/>
                </a:solidFill>
                <a:latin typeface="Aptos Display"/>
              </a:rPr>
              <a:t>Modelamiento de Sistemas Dinámicos de Control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345936"/>
            <a:ext cx="502920" cy="32004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/>
            <a:r>
              <a:rPr sz="1300" b="1">
                <a:solidFill>
                  <a:srgbClr val="FFCB4C"/>
                </a:solidFill>
                <a:latin typeface="Aptos Display"/>
              </a:rPr>
              <a:t>05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clean_modern_medical_tech_still_life_scene_on_a_batch_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5074920" cy="6858000"/>
          </a:xfrm>
          <a:prstGeom prst="rect">
            <a:avLst/>
          </a:prstGeom>
          <a:solidFill>
            <a:srgbClr val="0318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355080"/>
            <a:ext cx="12191695" cy="502920"/>
          </a:xfrm>
          <a:prstGeom prst="rect">
            <a:avLst/>
          </a:prstGeom>
          <a:solidFill>
            <a:srgbClr val="0318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411480"/>
            <a:ext cx="2011680" cy="310896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1300" b="1">
                <a:solidFill>
                  <a:srgbClr val="FFCB4C"/>
                </a:solidFill>
                <a:latin typeface="Aptos Display"/>
              </a:rPr>
              <a:t>Ejemplo 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786384"/>
            <a:ext cx="4206240" cy="91440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2900" b="1">
                <a:solidFill>
                  <a:srgbClr val="F8FCFF"/>
                </a:solidFill>
                <a:latin typeface="Aptos Display"/>
              </a:rPr>
              <a:t>Glucosa y bomba de insulina</a:t>
            </a:r>
          </a:p>
        </p:txBody>
      </p:sp>
      <p:sp>
        <p:nvSpPr>
          <p:cNvPr id="7" name="Rectangle 6"/>
          <p:cNvSpPr/>
          <p:nvPr/>
        </p:nvSpPr>
        <p:spPr>
          <a:xfrm>
            <a:off x="521207" y="1755648"/>
            <a:ext cx="1115568" cy="32004"/>
          </a:xfrm>
          <a:prstGeom prst="rect">
            <a:avLst/>
          </a:prstGeom>
          <a:solidFill>
            <a:srgbClr val="13BA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66928" y="2148840"/>
            <a:ext cx="4005072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1">
                <a:solidFill>
                  <a:srgbClr val="13BAFF"/>
                </a:solidFill>
                <a:latin typeface="Aptos"/>
              </a:rPr>
              <a:t>Fenómeno: </a:t>
            </a:r>
            <a:r>
              <a:rPr sz="1500">
                <a:solidFill>
                  <a:srgbClr val="F8FCFF"/>
                </a:solidFill>
                <a:latin typeface="Aptos"/>
              </a:rPr>
              <a:t>La glucosa cambia por alimentación, actividad física, estrés y metabolismo.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2926080"/>
            <a:ext cx="4005072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1">
                <a:solidFill>
                  <a:srgbClr val="13BAFF"/>
                </a:solidFill>
                <a:latin typeface="Aptos"/>
              </a:rPr>
              <a:t>Variable medida: </a:t>
            </a:r>
            <a:r>
              <a:rPr sz="1500">
                <a:solidFill>
                  <a:srgbClr val="F8FCFF"/>
                </a:solidFill>
                <a:latin typeface="Aptos"/>
              </a:rPr>
              <a:t>Un sensor estima la concentración de glucosa en tiempo real.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3703320"/>
            <a:ext cx="4005072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1">
                <a:solidFill>
                  <a:srgbClr val="13BAFF"/>
                </a:solidFill>
                <a:latin typeface="Aptos"/>
              </a:rPr>
              <a:t>Acción de control: </a:t>
            </a:r>
            <a:r>
              <a:rPr sz="1500">
                <a:solidFill>
                  <a:srgbClr val="F8FCFF"/>
                </a:solidFill>
                <a:latin typeface="Aptos"/>
              </a:rPr>
              <a:t>La bomba dosifica insulina bajo parámetros clínicos configurados.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4480560"/>
            <a:ext cx="4005072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1">
                <a:solidFill>
                  <a:srgbClr val="FFCB4C"/>
                </a:solidFill>
                <a:latin typeface="Aptos"/>
              </a:rPr>
              <a:t>Objetivo: </a:t>
            </a:r>
            <a:r>
              <a:rPr sz="1500">
                <a:solidFill>
                  <a:srgbClr val="F8FCFF"/>
                </a:solidFill>
                <a:latin typeface="Aptos"/>
              </a:rPr>
              <a:t>Mantener la variable dentro de un rango seguro supervisado.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5650992"/>
            <a:ext cx="3977639" cy="530352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1200" b="0">
                <a:solidFill>
                  <a:srgbClr val="BED2E1"/>
                </a:solidFill>
                <a:latin typeface="Aptos Display"/>
              </a:rPr>
              <a:t>Lectura de ingeniería: un fenómeno real se convierte en sistema cuando delimitamos qué medimos y qué podemos modificar.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0352" y="6492240"/>
            <a:ext cx="4206240" cy="164592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800" b="0">
                <a:solidFill>
                  <a:srgbClr val="BED2E1"/>
                </a:solidFill>
                <a:latin typeface="Aptos Display"/>
              </a:rPr>
              <a:t>Modelamiento de Sistemas Dinámicos de Control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345936"/>
            <a:ext cx="502920" cy="32004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/>
            <a:r>
              <a:rPr sz="1300" b="1">
                <a:solidFill>
                  <a:srgbClr val="FFCB4C"/>
                </a:solidFill>
                <a:latin typeface="Aptos Display"/>
              </a:rPr>
              <a:t>06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wide_ultra_detailed_scene_inside_a_modern_green_batch_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5074920" cy="6858000"/>
          </a:xfrm>
          <a:prstGeom prst="rect">
            <a:avLst/>
          </a:prstGeom>
          <a:solidFill>
            <a:srgbClr val="0318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355080"/>
            <a:ext cx="12191695" cy="502920"/>
          </a:xfrm>
          <a:prstGeom prst="rect">
            <a:avLst/>
          </a:prstGeom>
          <a:solidFill>
            <a:srgbClr val="0318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411480"/>
            <a:ext cx="2011680" cy="310896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1300" b="1">
                <a:solidFill>
                  <a:srgbClr val="FFCB4C"/>
                </a:solidFill>
                <a:latin typeface="Aptos Display"/>
              </a:rPr>
              <a:t>Ejemplo 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786384"/>
            <a:ext cx="4206240" cy="91440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2900" b="1">
                <a:solidFill>
                  <a:srgbClr val="F8FCFF"/>
                </a:solidFill>
                <a:latin typeface="Aptos Display"/>
              </a:rPr>
              <a:t>Riego y clima en invernadero</a:t>
            </a:r>
          </a:p>
        </p:txBody>
      </p:sp>
      <p:sp>
        <p:nvSpPr>
          <p:cNvPr id="7" name="Rectangle 6"/>
          <p:cNvSpPr/>
          <p:nvPr/>
        </p:nvSpPr>
        <p:spPr>
          <a:xfrm>
            <a:off x="521207" y="1755648"/>
            <a:ext cx="1115568" cy="32004"/>
          </a:xfrm>
          <a:prstGeom prst="rect">
            <a:avLst/>
          </a:prstGeom>
          <a:solidFill>
            <a:srgbClr val="13BA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66928" y="2148840"/>
            <a:ext cx="4005072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1">
                <a:solidFill>
                  <a:srgbClr val="13BAFF"/>
                </a:solidFill>
                <a:latin typeface="Aptos"/>
              </a:rPr>
              <a:t>Fenómeno: </a:t>
            </a:r>
            <a:r>
              <a:rPr sz="1500">
                <a:solidFill>
                  <a:srgbClr val="F8FCFF"/>
                </a:solidFill>
                <a:latin typeface="Aptos"/>
              </a:rPr>
              <a:t>Las plantas responden a humedad, temperatura, luz y nutrientes.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2926080"/>
            <a:ext cx="4005072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1">
                <a:solidFill>
                  <a:srgbClr val="13BAFF"/>
                </a:solidFill>
                <a:latin typeface="Aptos"/>
              </a:rPr>
              <a:t>Variable medida: </a:t>
            </a:r>
            <a:r>
              <a:rPr sz="1500">
                <a:solidFill>
                  <a:srgbClr val="F8FCFF"/>
                </a:solidFill>
                <a:latin typeface="Aptos"/>
              </a:rPr>
              <a:t>Sensores registran humedad del suelo, ambiente y radiación.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3703320"/>
            <a:ext cx="4005072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1">
                <a:solidFill>
                  <a:srgbClr val="13BAFF"/>
                </a:solidFill>
                <a:latin typeface="Aptos"/>
              </a:rPr>
              <a:t>Acción de control: </a:t>
            </a:r>
            <a:r>
              <a:rPr sz="1500">
                <a:solidFill>
                  <a:srgbClr val="F8FCFF"/>
                </a:solidFill>
                <a:latin typeface="Aptos"/>
              </a:rPr>
              <a:t>Se activan válvulas, bombas, ventiladores, sombreado o nebulización.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4480560"/>
            <a:ext cx="4005072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1">
                <a:solidFill>
                  <a:srgbClr val="FFCB4C"/>
                </a:solidFill>
                <a:latin typeface="Aptos"/>
              </a:rPr>
              <a:t>Objetivo: </a:t>
            </a:r>
            <a:r>
              <a:rPr sz="1500">
                <a:solidFill>
                  <a:srgbClr val="F8FCFF"/>
                </a:solidFill>
                <a:latin typeface="Aptos"/>
              </a:rPr>
              <a:t>Mejorar crecimiento con menor consumo de agua y energía.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5650992"/>
            <a:ext cx="3977639" cy="530352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1200" b="0">
                <a:solidFill>
                  <a:srgbClr val="BED2E1"/>
                </a:solidFill>
                <a:latin typeface="Aptos Display"/>
              </a:rPr>
              <a:t>Lectura de ingeniería: un fenómeno real se convierte en sistema cuando delimitamos qué medimos y qué podemos modificar.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0352" y="6492240"/>
            <a:ext cx="4206240" cy="164592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800" b="0">
                <a:solidFill>
                  <a:srgbClr val="BED2E1"/>
                </a:solidFill>
                <a:latin typeface="Aptos Display"/>
              </a:rPr>
              <a:t>Modelamiento de Sistemas Dinámicos de Control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345936"/>
            <a:ext cx="502920" cy="32004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/>
            <a:r>
              <a:rPr sz="1300" b="1">
                <a:solidFill>
                  <a:srgbClr val="FFCB4C"/>
                </a:solidFill>
                <a:latin typeface="Aptos Display"/>
              </a:rPr>
              <a:t>07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wide_high_detail_industrial_interior_scene_of_a_batch_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5074920" cy="6858000"/>
          </a:xfrm>
          <a:prstGeom prst="rect">
            <a:avLst/>
          </a:prstGeom>
          <a:solidFill>
            <a:srgbClr val="0318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355080"/>
            <a:ext cx="12191695" cy="502920"/>
          </a:xfrm>
          <a:prstGeom prst="rect">
            <a:avLst/>
          </a:prstGeom>
          <a:solidFill>
            <a:srgbClr val="0318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411480"/>
            <a:ext cx="2011680" cy="310896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1300" b="1">
                <a:solidFill>
                  <a:srgbClr val="FFCB4C"/>
                </a:solidFill>
                <a:latin typeface="Aptos Display"/>
              </a:rPr>
              <a:t>Ejemplo 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786384"/>
            <a:ext cx="4206240" cy="91440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2900" b="1">
                <a:solidFill>
                  <a:srgbClr val="F8FCFF"/>
                </a:solidFill>
                <a:latin typeface="Aptos Display"/>
              </a:rPr>
              <a:t>pH en tratamiento de agua</a:t>
            </a:r>
          </a:p>
        </p:txBody>
      </p:sp>
      <p:sp>
        <p:nvSpPr>
          <p:cNvPr id="7" name="Rectangle 6"/>
          <p:cNvSpPr/>
          <p:nvPr/>
        </p:nvSpPr>
        <p:spPr>
          <a:xfrm>
            <a:off x="521207" y="1755648"/>
            <a:ext cx="1115568" cy="32004"/>
          </a:xfrm>
          <a:prstGeom prst="rect">
            <a:avLst/>
          </a:prstGeom>
          <a:solidFill>
            <a:srgbClr val="13BA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66928" y="2148840"/>
            <a:ext cx="4005072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1">
                <a:solidFill>
                  <a:srgbClr val="13BAFF"/>
                </a:solidFill>
                <a:latin typeface="Aptos"/>
              </a:rPr>
              <a:t>Fenómeno: </a:t>
            </a:r>
            <a:r>
              <a:rPr sz="1500">
                <a:solidFill>
                  <a:srgbClr val="F8FCFF"/>
                </a:solidFill>
                <a:latin typeface="Aptos"/>
              </a:rPr>
              <a:t>La calidad del agua cambia por contaminantes y reacciones químicas.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2926080"/>
            <a:ext cx="4005072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1">
                <a:solidFill>
                  <a:srgbClr val="13BAFF"/>
                </a:solidFill>
                <a:latin typeface="Aptos"/>
              </a:rPr>
              <a:t>Variable medida: </a:t>
            </a:r>
            <a:r>
              <a:rPr sz="1500">
                <a:solidFill>
                  <a:srgbClr val="F8FCFF"/>
                </a:solidFill>
                <a:latin typeface="Aptos"/>
              </a:rPr>
              <a:t>Se mide pH, turbidez, oxígeno o concentración de químicos.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3703320"/>
            <a:ext cx="4005072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1">
                <a:solidFill>
                  <a:srgbClr val="13BAFF"/>
                </a:solidFill>
                <a:latin typeface="Aptos"/>
              </a:rPr>
              <a:t>Acción de control: </a:t>
            </a:r>
            <a:r>
              <a:rPr sz="1500">
                <a:solidFill>
                  <a:srgbClr val="F8FCFF"/>
                </a:solidFill>
                <a:latin typeface="Aptos"/>
              </a:rPr>
              <a:t>Bombas dosifican reactivos y ajustan mezcla o aireación.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4480560"/>
            <a:ext cx="4005072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1">
                <a:solidFill>
                  <a:srgbClr val="FFCB4C"/>
                </a:solidFill>
                <a:latin typeface="Aptos"/>
              </a:rPr>
              <a:t>Objetivo: </a:t>
            </a:r>
            <a:r>
              <a:rPr sz="1500">
                <a:solidFill>
                  <a:srgbClr val="F8FCFF"/>
                </a:solidFill>
                <a:latin typeface="Aptos"/>
              </a:rPr>
              <a:t>Cumplir condiciones de descarga, reutilización o proceso industrial.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5650992"/>
            <a:ext cx="3977639" cy="530352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1200" b="0">
                <a:solidFill>
                  <a:srgbClr val="BED2E1"/>
                </a:solidFill>
                <a:latin typeface="Aptos Display"/>
              </a:rPr>
              <a:t>Lectura de ingeniería: un fenómeno real se convierte en sistema cuando delimitamos qué medimos y qué podemos modificar.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0352" y="6492240"/>
            <a:ext cx="4206240" cy="164592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800" b="0">
                <a:solidFill>
                  <a:srgbClr val="BED2E1"/>
                </a:solidFill>
                <a:latin typeface="Aptos Display"/>
              </a:rPr>
              <a:t>Modelamiento de Sistemas Dinámicos de Control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345936"/>
            <a:ext cx="502920" cy="32004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/>
            <a:r>
              <a:rPr sz="1300" b="1">
                <a:solidFill>
                  <a:srgbClr val="FFCB4C"/>
                </a:solidFill>
                <a:latin typeface="Aptos Display"/>
              </a:rPr>
              <a:t>08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crisp_high_resolution_industrial_manufacturing_batch_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5074920" cy="6858000"/>
          </a:xfrm>
          <a:prstGeom prst="rect">
            <a:avLst/>
          </a:prstGeom>
          <a:solidFill>
            <a:srgbClr val="0318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355080"/>
            <a:ext cx="12191695" cy="502920"/>
          </a:xfrm>
          <a:prstGeom prst="rect">
            <a:avLst/>
          </a:prstGeom>
          <a:solidFill>
            <a:srgbClr val="0318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411480"/>
            <a:ext cx="2011680" cy="310896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1300" b="1">
                <a:solidFill>
                  <a:srgbClr val="FFCB4C"/>
                </a:solidFill>
                <a:latin typeface="Aptos Display"/>
              </a:rPr>
              <a:t>Ejemplo 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786384"/>
            <a:ext cx="4206240" cy="91440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2900" b="1">
                <a:solidFill>
                  <a:srgbClr val="F8FCFF"/>
                </a:solidFill>
                <a:latin typeface="Aptos Display"/>
              </a:rPr>
              <a:t>Posición de un robot industrial</a:t>
            </a:r>
          </a:p>
        </p:txBody>
      </p:sp>
      <p:sp>
        <p:nvSpPr>
          <p:cNvPr id="7" name="Rectangle 6"/>
          <p:cNvSpPr/>
          <p:nvPr/>
        </p:nvSpPr>
        <p:spPr>
          <a:xfrm>
            <a:off x="521207" y="1755648"/>
            <a:ext cx="1115568" cy="32004"/>
          </a:xfrm>
          <a:prstGeom prst="rect">
            <a:avLst/>
          </a:prstGeom>
          <a:solidFill>
            <a:srgbClr val="13BA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66928" y="2148840"/>
            <a:ext cx="4005072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1">
                <a:solidFill>
                  <a:srgbClr val="13BAFF"/>
                </a:solidFill>
                <a:latin typeface="Aptos"/>
              </a:rPr>
              <a:t>Fenómeno: </a:t>
            </a:r>
            <a:r>
              <a:rPr sz="1500">
                <a:solidFill>
                  <a:srgbClr val="F8FCFF"/>
                </a:solidFill>
                <a:latin typeface="Aptos"/>
              </a:rPr>
              <a:t>El brazo debe moverse con precisión pese a carga, fricción e inercia.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2926080"/>
            <a:ext cx="4005072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1">
                <a:solidFill>
                  <a:srgbClr val="13BAFF"/>
                </a:solidFill>
                <a:latin typeface="Aptos"/>
              </a:rPr>
              <a:t>Variable medida: </a:t>
            </a:r>
            <a:r>
              <a:rPr sz="1500">
                <a:solidFill>
                  <a:srgbClr val="F8FCFF"/>
                </a:solidFill>
                <a:latin typeface="Aptos"/>
              </a:rPr>
              <a:t>Encoders y sensores indican posición, velocidad y fuerza.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3703320"/>
            <a:ext cx="4005072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1">
                <a:solidFill>
                  <a:srgbClr val="13BAFF"/>
                </a:solidFill>
                <a:latin typeface="Aptos"/>
              </a:rPr>
              <a:t>Acción de control: </a:t>
            </a:r>
            <a:r>
              <a:rPr sz="1500">
                <a:solidFill>
                  <a:srgbClr val="F8FCFF"/>
                </a:solidFill>
                <a:latin typeface="Aptos"/>
              </a:rPr>
              <a:t>El controlador ajusta motores en cada articulación.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4480560"/>
            <a:ext cx="4005072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1">
                <a:solidFill>
                  <a:srgbClr val="FFCB4C"/>
                </a:solidFill>
                <a:latin typeface="Aptos"/>
              </a:rPr>
              <a:t>Objetivo: </a:t>
            </a:r>
            <a:r>
              <a:rPr sz="1500">
                <a:solidFill>
                  <a:srgbClr val="F8FCFF"/>
                </a:solidFill>
                <a:latin typeface="Aptos"/>
              </a:rPr>
              <a:t>Lograr movimientos repetibles, seguros y precisos.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5650992"/>
            <a:ext cx="3977639" cy="530352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1200" b="0">
                <a:solidFill>
                  <a:srgbClr val="BED2E1"/>
                </a:solidFill>
                <a:latin typeface="Aptos Display"/>
              </a:rPr>
              <a:t>Lectura de ingeniería: un fenómeno real se convierte en sistema cuando delimitamos qué medimos y qué podemos modificar.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0352" y="6492240"/>
            <a:ext cx="4206240" cy="164592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800" b="0">
                <a:solidFill>
                  <a:srgbClr val="BED2E1"/>
                </a:solidFill>
                <a:latin typeface="Aptos Display"/>
              </a:rPr>
              <a:t>Modelamiento de Sistemas Dinámicos de Control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345936"/>
            <a:ext cx="502920" cy="32004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/>
            <a:r>
              <a:rPr sz="1300" b="1">
                <a:solidFill>
                  <a:srgbClr val="FFCB4C"/>
                </a:solidFill>
                <a:latin typeface="Aptos Display"/>
              </a:rPr>
              <a:t>09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wide_cinematic_industrial_technology_scene_in_batch_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5074920" cy="6858000"/>
          </a:xfrm>
          <a:prstGeom prst="rect">
            <a:avLst/>
          </a:prstGeom>
          <a:solidFill>
            <a:srgbClr val="0318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355080"/>
            <a:ext cx="12191695" cy="502920"/>
          </a:xfrm>
          <a:prstGeom prst="rect">
            <a:avLst/>
          </a:prstGeom>
          <a:solidFill>
            <a:srgbClr val="03182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411480"/>
            <a:ext cx="2011680" cy="310896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1300" b="1">
                <a:solidFill>
                  <a:srgbClr val="FFCB4C"/>
                </a:solidFill>
                <a:latin typeface="Aptos Display"/>
              </a:rPr>
              <a:t>Ejemplo 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786384"/>
            <a:ext cx="4206240" cy="91440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2900" b="1">
                <a:solidFill>
                  <a:srgbClr val="F8FCFF"/>
                </a:solidFill>
                <a:latin typeface="Aptos Display"/>
              </a:rPr>
              <a:t>Microred con energía renovable</a:t>
            </a:r>
          </a:p>
        </p:txBody>
      </p:sp>
      <p:sp>
        <p:nvSpPr>
          <p:cNvPr id="7" name="Rectangle 6"/>
          <p:cNvSpPr/>
          <p:nvPr/>
        </p:nvSpPr>
        <p:spPr>
          <a:xfrm>
            <a:off x="521207" y="1755648"/>
            <a:ext cx="1115568" cy="32004"/>
          </a:xfrm>
          <a:prstGeom prst="rect">
            <a:avLst/>
          </a:prstGeom>
          <a:solidFill>
            <a:srgbClr val="13BA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66928" y="2148840"/>
            <a:ext cx="4005072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1">
                <a:solidFill>
                  <a:srgbClr val="13BAFF"/>
                </a:solidFill>
                <a:latin typeface="Aptos"/>
              </a:rPr>
              <a:t>Fenómeno: </a:t>
            </a:r>
            <a:r>
              <a:rPr sz="1500">
                <a:solidFill>
                  <a:srgbClr val="F8FCFF"/>
                </a:solidFill>
                <a:latin typeface="Aptos"/>
              </a:rPr>
              <a:t>La generación solar/eólica y la demanda cambian permanentemente.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2926080"/>
            <a:ext cx="4005072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1">
                <a:solidFill>
                  <a:srgbClr val="13BAFF"/>
                </a:solidFill>
                <a:latin typeface="Aptos"/>
              </a:rPr>
              <a:t>Variable medida: </a:t>
            </a:r>
            <a:r>
              <a:rPr sz="1500">
                <a:solidFill>
                  <a:srgbClr val="F8FCFF"/>
                </a:solidFill>
                <a:latin typeface="Aptos"/>
              </a:rPr>
              <a:t>Medidores registran potencia, voltaje, frecuencia y estado de baterías.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3703320"/>
            <a:ext cx="4005072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1">
                <a:solidFill>
                  <a:srgbClr val="13BAFF"/>
                </a:solidFill>
                <a:latin typeface="Aptos"/>
              </a:rPr>
              <a:t>Acción de control: </a:t>
            </a:r>
            <a:r>
              <a:rPr sz="1500">
                <a:solidFill>
                  <a:srgbClr val="F8FCFF"/>
                </a:solidFill>
                <a:latin typeface="Aptos"/>
              </a:rPr>
              <a:t>Inversores, baterías y cargas se coordinan automáticamente.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4480560"/>
            <a:ext cx="4005072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1">
                <a:solidFill>
                  <a:srgbClr val="FFCB4C"/>
                </a:solidFill>
                <a:latin typeface="Aptos"/>
              </a:rPr>
              <a:t>Objetivo: </a:t>
            </a:r>
            <a:r>
              <a:rPr sz="1500">
                <a:solidFill>
                  <a:srgbClr val="F8FCFF"/>
                </a:solidFill>
                <a:latin typeface="Aptos"/>
              </a:rPr>
              <a:t>Mantener suministro estable, eficiente y confiable.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5650992"/>
            <a:ext cx="3977639" cy="530352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1200" b="0">
                <a:solidFill>
                  <a:srgbClr val="BED2E1"/>
                </a:solidFill>
                <a:latin typeface="Aptos Display"/>
              </a:rPr>
              <a:t>Lectura de ingeniería: un fenómeno real se convierte en sistema cuando delimitamos qué medimos y qué podemos modificar.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0352" y="6492240"/>
            <a:ext cx="4206240" cy="164592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l"/>
            <a:r>
              <a:rPr sz="800" b="0">
                <a:solidFill>
                  <a:srgbClr val="BED2E1"/>
                </a:solidFill>
                <a:latin typeface="Aptos Display"/>
              </a:rPr>
              <a:t>Modelamiento de Sistemas Dinámicos de Control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01400" y="6345936"/>
            <a:ext cx="502920" cy="32004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 algn="r"/>
            <a:r>
              <a:rPr sz="1300" b="1">
                <a:solidFill>
                  <a:srgbClr val="FFCB4C"/>
                </a:solidFill>
                <a:latin typeface="Aptos Display"/>
              </a:rPr>
              <a:t>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1596</Words>
  <Application>Microsoft Office PowerPoint</Application>
  <PresentationFormat>Panorámica</PresentationFormat>
  <Paragraphs>237</Paragraphs>
  <Slides>20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4" baseType="lpstr">
      <vt:lpstr>Aptos</vt:lpstr>
      <vt:lpstr>Aptos Display</vt:lpstr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Universidad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Modelamiento de Sistemas Dinámicos de Control</dc:title>
  <dc:subject>Introducción a Modelamiento de Sistemas Dinámicos de Control</dc:subject>
  <dc:creator>Ing. Juan Carlos Vizcaino Aponte</dc:creator>
  <cp:lastModifiedBy>Juan Carlos Vizcaino Aponte</cp:lastModifiedBy>
  <cp:revision>2</cp:revision>
  <dcterms:created xsi:type="dcterms:W3CDTF">2026-08-04T20:20:46Z</dcterms:created>
  <dcterms:modified xsi:type="dcterms:W3CDTF">2026-08-04T22:59:47Z</dcterms:modified>
</cp:coreProperties>
</file>