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bc170307ba4136" /><Relationship Type="http://schemas.openxmlformats.org/officeDocument/2006/relationships/extended-properties" Target="/docProps/app.xml" Id="R33556e672f914b0e" /><Relationship Type="http://schemas.openxmlformats.org/officeDocument/2006/relationships/officeDocument" Target="/ppt/presentation.xml" Id="R8474c485e34b48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c070e4871214cd0"/>
  </p:sldMasterIdLst>
  <p:notesMasterIdLst>
    <p:notesMasterId xmlns:r="http://schemas.openxmlformats.org/officeDocument/2006/relationships" r:id="R0bb57ba4b00f4584"/>
  </p:notesMasterIdLst>
  <p:sldIdLst>
    <p:sldId xmlns:r="http://schemas.openxmlformats.org/officeDocument/2006/relationships" id="256" r:id="Rcb06874654254915"/>
    <p:sldId xmlns:r="http://schemas.openxmlformats.org/officeDocument/2006/relationships" id="257" r:id="R77f5b4fac13846be"/>
    <p:sldId xmlns:r="http://schemas.openxmlformats.org/officeDocument/2006/relationships" id="258" r:id="Rd0af5063285f432f"/>
    <p:sldId xmlns:r="http://schemas.openxmlformats.org/officeDocument/2006/relationships" id="259" r:id="Re2d7a0d556c34c86"/>
    <p:sldId xmlns:r="http://schemas.openxmlformats.org/officeDocument/2006/relationships" id="260" r:id="Rfffedd65327e44b6"/>
    <p:sldId xmlns:r="http://schemas.openxmlformats.org/officeDocument/2006/relationships" id="261" r:id="R58acb1037c5741c6"/>
    <p:sldId xmlns:r="http://schemas.openxmlformats.org/officeDocument/2006/relationships" id="262" r:id="R4acca7488ed147c7"/>
    <p:sldId xmlns:r="http://schemas.openxmlformats.org/officeDocument/2006/relationships" id="263" r:id="Ra0a2e1df5b544d4a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68a9e6bdde94c73" /><Relationship Type="http://schemas.openxmlformats.org/officeDocument/2006/relationships/slideMaster" Target="/ppt/slideMasters/slideMaster1.xml" Id="R5c070e4871214cd0" /><Relationship Type="http://schemas.openxmlformats.org/officeDocument/2006/relationships/notesMaster" Target="/ppt/notesMasters/notesMaster1.xml" Id="R0bb57ba4b00f4584" /><Relationship Type="http://schemas.openxmlformats.org/officeDocument/2006/relationships/presProps" Target="/ppt/presProps.xml" Id="Rb7b58c2994e745dc" /><Relationship Type="http://schemas.openxmlformats.org/officeDocument/2006/relationships/tableStyles" Target="/ppt/tableStyles.xml" Id="Rb9940abe94c04613" /><Relationship Type="http://schemas.openxmlformats.org/officeDocument/2006/relationships/slide" Target="/ppt/slides/slide1.xml" Id="Rcb06874654254915" /><Relationship Type="http://schemas.openxmlformats.org/officeDocument/2006/relationships/slide" Target="/ppt/slides/slide2.xml" Id="R77f5b4fac13846be" /><Relationship Type="http://schemas.openxmlformats.org/officeDocument/2006/relationships/slide" Target="/ppt/slides/slide3.xml" Id="Rd0af5063285f432f" /><Relationship Type="http://schemas.openxmlformats.org/officeDocument/2006/relationships/slide" Target="/ppt/slides/slide4.xml" Id="Re2d7a0d556c34c86" /><Relationship Type="http://schemas.openxmlformats.org/officeDocument/2006/relationships/slide" Target="/ppt/slides/slide5.xml" Id="Rfffedd65327e44b6" /><Relationship Type="http://schemas.openxmlformats.org/officeDocument/2006/relationships/slide" Target="/ppt/slides/slide6.xml" Id="R58acb1037c5741c6" /><Relationship Type="http://schemas.openxmlformats.org/officeDocument/2006/relationships/slide" Target="/ppt/slides/slide7.xml" Id="R4acca7488ed147c7" /><Relationship Type="http://schemas.openxmlformats.org/officeDocument/2006/relationships/slide" Target="/ppt/slides/slide8.xml" Id="Ra0a2e1df5b544d4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af4a2c9f9e453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fe650566f6442d9" /><Relationship Type="http://schemas.openxmlformats.org/officeDocument/2006/relationships/notesMaster" Target="/ppt/notesMasters/notesMaster1.xml" Id="Rdc0c117be91c4d9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5dd0cd7757746e1" /><Relationship Type="http://schemas.openxmlformats.org/officeDocument/2006/relationships/notesMaster" Target="/ppt/notesMasters/notesMaster1.xml" Id="R65e5b0d78e8244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00dbbdf7b34ee2" /><Relationship Type="http://schemas.openxmlformats.org/officeDocument/2006/relationships/notesMaster" Target="/ppt/notesMasters/notesMaster1.xml" Id="R78b1fe4b8b524e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7cdcdbd04941d9" /><Relationship Type="http://schemas.openxmlformats.org/officeDocument/2006/relationships/notesMaster" Target="/ppt/notesMasters/notesMaster1.xml" Id="R0a3a8c804a4943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7f3c874bdc43eb" /><Relationship Type="http://schemas.openxmlformats.org/officeDocument/2006/relationships/notesMaster" Target="/ppt/notesMasters/notesMaster1.xml" Id="R47d40a28c9e244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86be62abcd4150" /><Relationship Type="http://schemas.openxmlformats.org/officeDocument/2006/relationships/notesMaster" Target="/ppt/notesMasters/notesMaster1.xml" Id="R32afafc23b7845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08a62c279a34692" /><Relationship Type="http://schemas.openxmlformats.org/officeDocument/2006/relationships/notesMaster" Target="/ppt/notesMasters/notesMaster1.xml" Id="Rdf0844f6c1694a1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a8cc5449c834824" /><Relationship Type="http://schemas.openxmlformats.org/officeDocument/2006/relationships/notesMaster" Target="/ppt/notesMasters/notesMaster1.xml" Id="Rdea63a99ffc342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Presentar esta secuencia después de la introducción conceptual y de los ejemplos reales.</a:t>
            </a:r>
          </a:p>
          <a:p xmlns:a="http://schemas.openxmlformats.org/drawingml/2006/main">
            <a:r>
              <a:t>Propósito: que el estudiante identifique ideas de control antes de usar ecuaciones.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Dar dos minutos para respuestas espontáneas.</a:t>
            </a:r>
          </a:p>
          <a:p xmlns:a="http://schemas.openxmlformats.org/drawingml/2006/main">
            <a:r>
              <a:t>No corregir aún: recuperar estas cuatro preguntas después de los videos.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Antes: pedir que identifiquen qué se desea mantener.</a:t>
            </a:r>
          </a:p>
          <a:p xmlns:a="http://schemas.openxmlformats.org/drawingml/2006/main">
            <a:r>
              <a:t>Después: construir oralmente la cadena referencia → comparación → acción → nueva medición.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https://www.youtube.com/watch?v=5NVjIIi9fkY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Detener cerca del minuto 8 si el tiempo de clase es limitado.</a:t>
            </a:r>
          </a:p>
          <a:p xmlns:a="http://schemas.openxmlformats.org/drawingml/2006/main">
            <a:r>
              <a:t>Resaltar que modelar permite anticipar comportamiento, comparar alternativas y reducir riesgo.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https://www.youtube.com/watch?v=ApMz1-MK9IQ</a:t>
            </a:r>
          </a:p>
          <a:p xmlns:a="http://schemas.openxmlformats.org/drawingml/2006/main">
            <a:r>
              <a:t>https://www.mathworks.com/videos/control-systems-in-practice-part-1-what-control-systems-engineers-do-1534488209151.html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 enlace abre la lista Modelado y Simulación; seleccionar el video Introducción al Modelado de Sistemas, de William Colmenares.</a:t>
            </a:r>
          </a:p>
          <a:p xmlns:a="http://schemas.openxmlformats.org/drawingml/2006/main">
            <a:r>
              <a:t>Relacionar los dominios físicos con los diez ejemplos prácticos de la presentación anterior.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https://www.youtube.com/playlist?list=PLQzmqzH8nDL3d1W7Nife35UFupWY7agZB</a:t>
            </a:r>
          </a:p>
          <a:p xmlns:a="http://schemas.openxmlformats.org/drawingml/2006/main">
            <a:r>
              <a:t>https://www.youtube.com/c/WilliamColmenares/videos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Pedir a tres estudiantes que expliquen, cada uno, una de las etapas.</a:t>
            </a:r>
          </a:p>
          <a:p xmlns:a="http://schemas.openxmlformats.org/drawingml/2006/main">
            <a:r>
              <a:t>Aclarar que el modelo depende del propósito: no existe un único modelo útil para todas las preguntas.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https://www.youtube.com/watch?v=5NVjIIi9fkY</a:t>
            </a:r>
          </a:p>
          <a:p xmlns:a="http://schemas.openxmlformats.org/drawingml/2006/main">
            <a:r>
              <a:t>https://www.youtube.com/watch?v=ApMz1-MK9IQ</a:t>
            </a:r>
          </a:p>
          <a:p xmlns:a="http://schemas.openxmlformats.org/drawingml/2006/main">
            <a:r>
              <a:t>https://www.youtube.com/playlist?list=PLQzmqzH8nDL3d1W7Nife35UFupWY7agZB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Tiempo sugerido: 8 minutos de trabajo y 5 minutos de socialización.</a:t>
            </a:r>
          </a:p>
          <a:p xmlns:a="http://schemas.openxmlformats.org/drawingml/2006/main">
            <a:r>
              <a:t>La respuesta no requiere ecuaciones; evaluar claridad de la delimitación y coherencia entre objetivo, medición y acción.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Recoger tres respuestas para iniciar la siguiente clase.</a:t>
            </a:r>
          </a:p>
          <a:p xmlns:a="http://schemas.openxmlformats.org/drawingml/2006/main">
            <a:r>
              <a:t>Conectar el ticket con la futura formalización matemática de los sistemas dinámicos.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faec94378848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82b193be194d2e" /><Relationship Type="http://schemas.openxmlformats.org/officeDocument/2006/relationships/slideLayout" Target="/ppt/slideLayouts/slideLayout1.xml" Id="R71c7ef76231c4e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c7ef76231c4e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537c96153e4083" /><Relationship Type="http://schemas.openxmlformats.org/officeDocument/2006/relationships/notesSlide" Target="/ppt/notesSlides/notesSlide1.xml" Id="Rae507d09193b45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d275c1e5d404f" /><Relationship Type="http://schemas.openxmlformats.org/officeDocument/2006/relationships/notesSlide" Target="/ppt/notesSlides/notesSlide2.xml" Id="R1f38ea42a8d949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fd2fa763684efc" /><Relationship Type="http://schemas.openxmlformats.org/officeDocument/2006/relationships/hyperlink" Target="https://www.youtube.com/watch?v=5NVjIIi9fkY" TargetMode="External" Id="Rfa5ee498b32c4aa2" /><Relationship Type="http://schemas.openxmlformats.org/officeDocument/2006/relationships/hyperlink" Target="https://www.youtube.com/watch?v=5NVjIIi9fkY" TargetMode="External" Id="R592fd59fd7d549c6" /><Relationship Type="http://schemas.openxmlformats.org/officeDocument/2006/relationships/image" Target="/ppt/media/image.png" Id="R76aa746ad11c4a9e" /><Relationship Type="http://schemas.openxmlformats.org/officeDocument/2006/relationships/notesSlide" Target="/ppt/notesSlides/notesSlide3.xml" Id="Rb8e81df124ce4af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7ddcf3e7274a8b" /><Relationship Type="http://schemas.openxmlformats.org/officeDocument/2006/relationships/hyperlink" Target="https://www.youtube.com/watch?v=ApMz1-MK9IQ" TargetMode="External" Id="Rac58e3aa16ad4e39" /><Relationship Type="http://schemas.openxmlformats.org/officeDocument/2006/relationships/hyperlink" Target="https://www.youtube.com/watch?v=ApMz1-MK9IQ" TargetMode="External" Id="R3e179b28c5f2423c" /><Relationship Type="http://schemas.openxmlformats.org/officeDocument/2006/relationships/image" Target="/ppt/media/image2.png" Id="R9611e0b9f7cf4cd4" /><Relationship Type="http://schemas.openxmlformats.org/officeDocument/2006/relationships/notesSlide" Target="/ppt/notesSlides/notesSlide4.xml" Id="R14c7842c74e746e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9fb0204e2e4004" /><Relationship Type="http://schemas.openxmlformats.org/officeDocument/2006/relationships/hyperlink" Target="https://www.youtube.com/playlist?list=PLQzmqzH8nDL3d1W7Nife35UFupWY7agZB" TargetMode="External" Id="Rc2a9552d5eb74176" /><Relationship Type="http://schemas.openxmlformats.org/officeDocument/2006/relationships/hyperlink" Target="https://www.youtube.com/playlist?list=PLQzmqzH8nDL3d1W7Nife35UFupWY7agZB" TargetMode="External" Id="R288a11f10aba4788" /><Relationship Type="http://schemas.openxmlformats.org/officeDocument/2006/relationships/image" Target="/ppt/media/image3.png" Id="R17ba24a3937445b8" /><Relationship Type="http://schemas.openxmlformats.org/officeDocument/2006/relationships/notesSlide" Target="/ppt/notesSlides/notesSlide5.xml" Id="Rf9566c16aded41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bc23bde6894c67" /><Relationship Type="http://schemas.openxmlformats.org/officeDocument/2006/relationships/notesSlide" Target="/ppt/notesSlides/notesSlide6.xml" Id="R5dabc5eb6fc7452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0d7a21e41049b2" /><Relationship Type="http://schemas.openxmlformats.org/officeDocument/2006/relationships/notesSlide" Target="/ppt/notesSlides/notesSlide7.xml" Id="R7c5b92e382f94d0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39ff2452c74724" /><Relationship Type="http://schemas.openxmlformats.org/officeDocument/2006/relationships/notesSlide" Target="/ppt/notesSlides/notesSlide8.xml" Id="R32494c9760ae4d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cover-kicker">
            <a:extLst xmlns:a="http://schemas.openxmlformats.org/drawingml/2006/main">
              <a:ext uri="{FF2B5EF4-FFF2-40B4-BE49-F238E27FC236}">
                <a16:creationId xmlns:a16="http://schemas.microsoft.com/office/drawing/2014/main" id="{9B702136-8A2D-480C-BB0D-78614DD23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rPr>
              <a:t>PRIMERA CLASE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A926DCF3-730B-4AEB-8AF9-DAA18E85C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76400"/>
            <a:ext cx="9144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Videos para observar,</a:t>
            </a:r>
          </a:p>
          <a:p xmlns:a="http://schemas.openxmlformats.org/drawingml/2006/main">
            <a:pPr algn="l">
              <a:defRPr sz="4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preguntar y modelar</a:t>
            </a:r>
          </a:p>
        </p:txBody>
      </p:sp>
      <p:sp>
        <p:nvSpPr>
          <p:cNvPr id="3" name="accent-458-42">
            <a:extLst xmlns:a="http://schemas.openxmlformats.org/drawingml/2006/main">
              <a:ext uri="{FF2B5EF4-FFF2-40B4-BE49-F238E27FC236}">
                <a16:creationId xmlns:a16="http://schemas.microsoft.com/office/drawing/2014/main" id="{05A9FE3D-DD80-4F84-BA44-F51CDE7B8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362450"/>
            <a:ext cx="12382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6622D6A4-EA62-44FB-9734-BEF5E434D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810125"/>
            <a:ext cx="7715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>
                <a:solidFill>
                  <a:srgbClr val="0A25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>
                <a:solidFill>
                  <a:srgbClr val="0A2540"/>
                </a:solidFill>
                <a:latin typeface="Helvetica Neue"/>
                <a:ea typeface="Helvetica Neue"/>
                <a:cs typeface="Helvetica Neue"/>
              </a:rPr>
              <a:t>Modelamiento de Sistemas Dinámicos de Control</a:t>
            </a:r>
          </a:p>
        </p:txBody>
      </p:sp>
      <p:sp>
        <p:nvSpPr>
          <p:cNvPr id="5" name="cover-idea">
            <a:extLst xmlns:a="http://schemas.openxmlformats.org/drawingml/2006/main">
              <a:ext uri="{FF2B5EF4-FFF2-40B4-BE49-F238E27FC236}">
                <a16:creationId xmlns:a16="http://schemas.microsoft.com/office/drawing/2014/main" id="{0C9B7776-4B6E-426B-960A-FCCB11626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76875"/>
            <a:ext cx="809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Tres miradas: retroalimentación • profesión • modelamiento</a:t>
            </a:r>
          </a:p>
        </p:txBody>
      </p:sp>
      <p:sp>
        <p:nvSpPr>
          <p:cNvPr id="6" name="footer-1">
            <a:extLst xmlns:a="http://schemas.openxmlformats.org/drawingml/2006/main">
              <a:ext uri="{FF2B5EF4-FFF2-40B4-BE49-F238E27FC236}">
                <a16:creationId xmlns:a16="http://schemas.microsoft.com/office/drawing/2014/main" id="{1C64F9D9-2D42-4A94-944F-F216E85F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07188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pre-title">
            <a:extLst xmlns:a="http://schemas.openxmlformats.org/drawingml/2006/main">
              <a:ext uri="{FF2B5EF4-FFF2-40B4-BE49-F238E27FC236}">
                <a16:creationId xmlns:a16="http://schemas.microsoft.com/office/drawing/2014/main" id="{5863C291-F6FA-4487-ABA1-88D02978B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Antes de reproducir: ¿dónde aparece el control?</a:t>
            </a:r>
          </a:p>
        </p:txBody>
      </p:sp>
      <p:sp>
        <p:nvSpPr>
          <p:cNvPr id="2" name="accent-125-42">
            <a:extLst xmlns:a="http://schemas.openxmlformats.org/drawingml/2006/main">
              <a:ext uri="{FF2B5EF4-FFF2-40B4-BE49-F238E27FC236}">
                <a16:creationId xmlns:a16="http://schemas.microsoft.com/office/drawing/2014/main" id="{E7D0244D-3752-46A3-8904-A93723318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190625"/>
            <a:ext cx="90487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pre-prompt">
            <a:extLst xmlns:a="http://schemas.openxmlformats.org/drawingml/2006/main">
              <a:ext uri="{FF2B5EF4-FFF2-40B4-BE49-F238E27FC236}">
                <a16:creationId xmlns:a16="http://schemas.microsoft.com/office/drawing/2014/main" id="{032E309A-09F1-4F6B-9120-9262324B6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56210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>
                <a:solidFill>
                  <a:srgbClr val="0A25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>
                <a:solidFill>
                  <a:srgbClr val="0A2540"/>
                </a:solidFill>
                <a:latin typeface="Helvetica Neue"/>
                <a:ea typeface="Helvetica Neue"/>
                <a:cs typeface="Helvetica Neue"/>
              </a:rPr>
              <a:t>Piense en una situación cotidiana en la que algo deba mantenerse cerca de un valor deseado.</a:t>
            </a:r>
          </a:p>
        </p:txBody>
      </p:sp>
      <p:sp>
        <p:nvSpPr>
          <p:cNvPr id="4" name="pre-num-0">
            <a:extLst xmlns:a="http://schemas.openxmlformats.org/drawingml/2006/main">
              <a:ext uri="{FF2B5EF4-FFF2-40B4-BE49-F238E27FC236}">
                <a16:creationId xmlns:a16="http://schemas.microsoft.com/office/drawing/2014/main" id="{320C54E6-6A51-4094-AE3C-298DA6294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524125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5" name="pre-q-0">
            <a:extLst xmlns:a="http://schemas.openxmlformats.org/drawingml/2006/main">
              <a:ext uri="{FF2B5EF4-FFF2-40B4-BE49-F238E27FC236}">
                <a16:creationId xmlns:a16="http://schemas.microsoft.com/office/drawing/2014/main" id="{C6C8D72B-1387-4A32-BE71-6C261EE5E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524125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¿Qué queremos que ocurra?</a:t>
            </a:r>
          </a:p>
        </p:txBody>
      </p:sp>
      <p:sp>
        <p:nvSpPr>
          <p:cNvPr id="6" name="pre-hint-0">
            <a:extLst xmlns:a="http://schemas.openxmlformats.org/drawingml/2006/main">
              <a:ext uri="{FF2B5EF4-FFF2-40B4-BE49-F238E27FC236}">
                <a16:creationId xmlns:a16="http://schemas.microsoft.com/office/drawing/2014/main" id="{40B6DF33-6DB3-4172-BBFE-D11D0B28B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24125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Defina el resultado deseado.</a:t>
            </a:r>
          </a:p>
        </p:txBody>
      </p:sp>
      <p:sp>
        <p:nvSpPr>
          <p:cNvPr id="7" name="pre-line-0">
            <a:extLst xmlns:a="http://schemas.openxmlformats.org/drawingml/2006/main">
              <a:ext uri="{FF2B5EF4-FFF2-40B4-BE49-F238E27FC236}">
                <a16:creationId xmlns:a16="http://schemas.microsoft.com/office/drawing/2014/main" id="{AC36AE69-7E92-4E13-A49F-62D1DB5B4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009900"/>
            <a:ext cx="10744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6D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pre-num-1">
            <a:extLst xmlns:a="http://schemas.openxmlformats.org/drawingml/2006/main">
              <a:ext uri="{FF2B5EF4-FFF2-40B4-BE49-F238E27FC236}">
                <a16:creationId xmlns:a16="http://schemas.microsoft.com/office/drawing/2014/main" id="{0652E9CE-DABF-4C19-BE93-4A549077A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05175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9" name="pre-q-1">
            <a:extLst xmlns:a="http://schemas.openxmlformats.org/drawingml/2006/main">
              <a:ext uri="{FF2B5EF4-FFF2-40B4-BE49-F238E27FC236}">
                <a16:creationId xmlns:a16="http://schemas.microsoft.com/office/drawing/2014/main" id="{EAE69FB9-606B-4655-AEDF-5555DAD73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305175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¿Qué podemos observar?</a:t>
            </a:r>
          </a:p>
        </p:txBody>
      </p:sp>
      <p:sp>
        <p:nvSpPr>
          <p:cNvPr id="10" name="pre-hint-1">
            <a:extLst xmlns:a="http://schemas.openxmlformats.org/drawingml/2006/main">
              <a:ext uri="{FF2B5EF4-FFF2-40B4-BE49-F238E27FC236}">
                <a16:creationId xmlns:a16="http://schemas.microsoft.com/office/drawing/2014/main" id="{EB284E6A-A4C8-4583-95E4-D07A5F3C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05175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Identifique una medida o señal.</a:t>
            </a:r>
          </a:p>
        </p:txBody>
      </p:sp>
      <p:sp>
        <p:nvSpPr>
          <p:cNvPr id="11" name="pre-line-1">
            <a:extLst xmlns:a="http://schemas.openxmlformats.org/drawingml/2006/main">
              <a:ext uri="{FF2B5EF4-FFF2-40B4-BE49-F238E27FC236}">
                <a16:creationId xmlns:a16="http://schemas.microsoft.com/office/drawing/2014/main" id="{33B09C45-B52E-4FC7-BFF4-6CB0B650E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90950"/>
            <a:ext cx="10744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6D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pre-num-2">
            <a:extLst xmlns:a="http://schemas.openxmlformats.org/drawingml/2006/main">
              <a:ext uri="{FF2B5EF4-FFF2-40B4-BE49-F238E27FC236}">
                <a16:creationId xmlns:a16="http://schemas.microsoft.com/office/drawing/2014/main" id="{C797157D-F36C-4E41-904B-F86451337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86225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3" name="pre-q-2">
            <a:extLst xmlns:a="http://schemas.openxmlformats.org/drawingml/2006/main">
              <a:ext uri="{FF2B5EF4-FFF2-40B4-BE49-F238E27FC236}">
                <a16:creationId xmlns:a16="http://schemas.microsoft.com/office/drawing/2014/main" id="{AE82D5CC-5028-4E2C-979C-A4236F855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086225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¿Qué podemos modificar?</a:t>
            </a:r>
          </a:p>
        </p:txBody>
      </p:sp>
      <p:sp>
        <p:nvSpPr>
          <p:cNvPr id="14" name="pre-hint-2">
            <a:extLst xmlns:a="http://schemas.openxmlformats.org/drawingml/2006/main">
              <a:ext uri="{FF2B5EF4-FFF2-40B4-BE49-F238E27FC236}">
                <a16:creationId xmlns:a16="http://schemas.microsoft.com/office/drawing/2014/main" id="{2828C371-4758-409C-BFA8-9CFAB4210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086225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Proponga una acción de control.</a:t>
            </a:r>
          </a:p>
        </p:txBody>
      </p:sp>
      <p:sp>
        <p:nvSpPr>
          <p:cNvPr id="15" name="pre-line-2">
            <a:extLst xmlns:a="http://schemas.openxmlformats.org/drawingml/2006/main">
              <a:ext uri="{FF2B5EF4-FFF2-40B4-BE49-F238E27FC236}">
                <a16:creationId xmlns:a16="http://schemas.microsoft.com/office/drawing/2014/main" id="{6EA8B2FC-10A3-49DA-BFA0-CE76B3B5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572000"/>
            <a:ext cx="10744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6D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pre-num-3">
            <a:extLst xmlns:a="http://schemas.openxmlformats.org/drawingml/2006/main">
              <a:ext uri="{FF2B5EF4-FFF2-40B4-BE49-F238E27FC236}">
                <a16:creationId xmlns:a16="http://schemas.microsoft.com/office/drawing/2014/main" id="{76E4AB33-C055-497C-A719-5D766FA28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867275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17" name="pre-q-3">
            <a:extLst xmlns:a="http://schemas.openxmlformats.org/drawingml/2006/main">
              <a:ext uri="{FF2B5EF4-FFF2-40B4-BE49-F238E27FC236}">
                <a16:creationId xmlns:a16="http://schemas.microsoft.com/office/drawing/2014/main" id="{F7CC6A12-F230-4CDE-95C5-14BC83F4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867275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¿Qué puede alterar el resultado?</a:t>
            </a:r>
          </a:p>
        </p:txBody>
      </p:sp>
      <p:sp>
        <p:nvSpPr>
          <p:cNvPr id="18" name="pre-hint-3">
            <a:extLst xmlns:a="http://schemas.openxmlformats.org/drawingml/2006/main">
              <a:ext uri="{FF2B5EF4-FFF2-40B4-BE49-F238E27FC236}">
                <a16:creationId xmlns:a16="http://schemas.microsoft.com/office/drawing/2014/main" id="{C9C3577D-8D2B-4677-B5B8-D44BDA275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867275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Imagine una perturbación.</a:t>
            </a:r>
          </a:p>
        </p:txBody>
      </p:sp>
      <p:sp>
        <p:nvSpPr>
          <p:cNvPr id="19" name="pre-line-3">
            <a:extLst xmlns:a="http://schemas.openxmlformats.org/drawingml/2006/main">
              <a:ext uri="{FF2B5EF4-FFF2-40B4-BE49-F238E27FC236}">
                <a16:creationId xmlns:a16="http://schemas.microsoft.com/office/drawing/2014/main" id="{488DE9C2-44FB-4121-90F0-EEB76BB13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353050"/>
            <a:ext cx="10744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6D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footer-2">
            <a:extLst xmlns:a="http://schemas.openxmlformats.org/drawingml/2006/main">
              <a:ext uri="{FF2B5EF4-FFF2-40B4-BE49-F238E27FC236}">
                <a16:creationId xmlns:a16="http://schemas.microsoft.com/office/drawing/2014/main" id="{D348562C-9C07-4B7B-918D-C441BDB71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5863310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eyebrow-1">
            <a:extLst xmlns:a="http://schemas.openxmlformats.org/drawingml/2006/main">
              <a:ext uri="{FF2B5EF4-FFF2-40B4-BE49-F238E27FC236}">
                <a16:creationId xmlns:a16="http://schemas.microsoft.com/office/drawing/2014/main" id="{EE271726-5D0F-4CEF-A0B1-085FEDA4B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538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rPr>
              <a:t>VIDEO 1  •  RETROALIMENTACIÓN COTIDIANA</a:t>
            </a:r>
          </a:p>
        </p:txBody>
      </p:sp>
      <p:sp>
        <p:nvSpPr>
          <p:cNvPr id="2" name="video-title-1">
            <a:extLst xmlns:a="http://schemas.openxmlformats.org/drawingml/2006/main">
              <a:ext uri="{FF2B5EF4-FFF2-40B4-BE49-F238E27FC236}">
                <a16:creationId xmlns:a16="http://schemas.microsoft.com/office/drawing/2014/main" id="{F10983F5-D4D4-48DC-B604-64C92842B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14375"/>
            <a:ext cx="5429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Feedback Control Systems</a:t>
            </a:r>
          </a:p>
        </p:txBody>
      </p:sp>
      <p:sp>
        <p:nvSpPr>
          <p:cNvPr id="3" name="accent-170-42">
            <a:extLst xmlns:a="http://schemas.openxmlformats.org/drawingml/2006/main">
              <a:ext uri="{FF2B5EF4-FFF2-40B4-BE49-F238E27FC236}">
                <a16:creationId xmlns:a16="http://schemas.microsoft.com/office/drawing/2014/main" id="{CBEDAB22-4C10-4BE1-9B63-EA287E346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19250"/>
            <a:ext cx="8191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video-description-1">
            <a:extLst xmlns:a="http://schemas.openxmlformats.org/drawingml/2006/main">
              <a:ext uri="{FF2B5EF4-FFF2-40B4-BE49-F238E27FC236}">
                <a16:creationId xmlns:a16="http://schemas.microsoft.com/office/drawing/2014/main" id="{BD0FF7C8-21F0-4947-881E-241CCA400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57375"/>
            <a:ext cx="5219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La regulación de una ducha permite reconocer referencia, medición, error, acción correctiva y perturbación sin comenzar con ecuaciones.</a:t>
            </a:r>
          </a:p>
        </p:txBody>
      </p:sp>
      <p:sp>
        <p:nvSpPr>
          <p:cNvPr id="5" name="fragment-1">
            <a:extLst xmlns:a="http://schemas.openxmlformats.org/drawingml/2006/main">
              <a:ext uri="{FF2B5EF4-FFF2-40B4-BE49-F238E27FC236}">
                <a16:creationId xmlns:a16="http://schemas.microsoft.com/office/drawing/2014/main" id="{1760E90A-7930-40E6-B609-468E39FF6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76525"/>
            <a:ext cx="521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A25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A2540"/>
                </a:solidFill>
                <a:latin typeface="Helvetica Neue"/>
                <a:ea typeface="Helvetica Neue"/>
                <a:cs typeface="Helvetica Neue"/>
              </a:rPr>
              <a:t>Proyección sugerida: video completo • 5:57 min</a:t>
            </a:r>
          </a:p>
        </p:txBody>
      </p:sp>
      <p:sp>
        <p:nvSpPr>
          <p:cNvPr id="6" name="url-1">
            <a:extLst xmlns:a="http://schemas.openxmlformats.org/drawingml/2006/main">
              <a:ext uri="{FF2B5EF4-FFF2-40B4-BE49-F238E27FC236}">
                <a16:creationId xmlns:a16="http://schemas.microsoft.com/office/drawing/2014/main" id="{B685F57A-A4B9-4105-9B6C-6D72B3F0E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038475"/>
            <a:ext cx="5219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u="sng">
                <a:solidFill>
                  <a:srgbClr val="0B75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u="sng">
                <a:solidFill>
                  <a:srgbClr val="0B75C9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fa5ee498b32c4aa2"/>
              </a:rPr>
              <a:t>https://www.youtube.com/watch?v=5NVjIIi9fkY</a:t>
            </a:r>
          </a:p>
        </p:txBody>
      </p:sp>
      <p:sp>
        <p:nvSpPr>
          <p:cNvPr id="7" name="open-link-367">
            <a:extLst xmlns:a="http://schemas.openxmlformats.org/drawingml/2006/main">
              <a:ext uri="{FF2B5EF4-FFF2-40B4-BE49-F238E27FC236}">
                <a16:creationId xmlns:a16="http://schemas.microsoft.com/office/drawing/2014/main" id="{56E05DC1-9E1A-4C31-9E1D-5007D678F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95675"/>
            <a:ext cx="521970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F47A3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▶  </a:t>
            </a: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592fd59fd7d549c6"/>
              </a:rPr>
              <a:t>ABRIR VIDEO / ENLACE</a:t>
            </a:r>
          </a:p>
        </p:txBody>
      </p:sp>
      <p:sp>
        <p:nvSpPr>
          <p:cNvPr id="8" name="watch-label-444">
            <a:extLst xmlns:a="http://schemas.openxmlformats.org/drawingml/2006/main">
              <a:ext uri="{FF2B5EF4-FFF2-40B4-BE49-F238E27FC236}">
                <a16:creationId xmlns:a16="http://schemas.microsoft.com/office/drawing/2014/main" id="{DF34E678-0981-4038-9B0A-DD6784510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229100"/>
            <a:ext cx="5219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75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75C9"/>
                </a:solidFill>
                <a:latin typeface="Helvetica Neue"/>
                <a:ea typeface="Helvetica Neue"/>
                <a:cs typeface="Helvetica Neue"/>
              </a:rPr>
              <a:t>PREGUNTAS PARA CONVERSAR</a:t>
            </a:r>
          </a:p>
        </p:txBody>
      </p:sp>
      <p:sp>
        <p:nvSpPr>
          <p:cNvPr id="9" name="questions-444">
            <a:extLst xmlns:a="http://schemas.openxmlformats.org/drawingml/2006/main">
              <a:ext uri="{FF2B5EF4-FFF2-40B4-BE49-F238E27FC236}">
                <a16:creationId xmlns:a16="http://schemas.microsoft.com/office/drawing/2014/main" id="{8CA2FCF5-CDCC-4924-AC1F-7B3DF965A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552950"/>
            <a:ext cx="52197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22" indent="-12" algn="l">
              <a:spcAft>
                <a:spcPts val="10"/>
              </a:spcAft>
              <a:buChar char="•"/>
              <a:defRPr sz="1425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091525"/>
                </a:solidFill>
              </a:rPr>
              <a:t>¿Qué observa la persona para saber si debe corregir?</a:t>
            </a:r>
          </a:p>
          <a:p xmlns:a="http://schemas.openxmlformats.org/drawingml/2006/main">
            <a:pPr marL="22" indent="-12" algn="l">
              <a:spcAft>
                <a:spcPts val="10"/>
              </a:spcAft>
              <a:buChar char="•"/>
              <a:defRPr sz="1425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091525"/>
                </a:solidFill>
              </a:rPr>
              <a:t>¿Qué acción realiza y qué perturbación podría aparecer?</a:t>
            </a:r>
          </a:p>
        </p:txBody>
      </p:sp>
      <p:sp>
        <p:nvSpPr>
          <p:cNvPr id="10" name="video-image-1-backing">
            <a:extLst xmlns:a="http://schemas.openxmlformats.org/drawingml/2006/main">
              <a:ext uri="{FF2B5EF4-FFF2-40B4-BE49-F238E27FC236}">
                <a16:creationId xmlns:a16="http://schemas.microsoft.com/office/drawing/2014/main" id="{1C5676FD-F266-4614-91F3-D5142FA8B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90525"/>
            <a:ext cx="5543550" cy="5610225"/>
          </a:xfrm>
          <a:prstGeom xmlns:a="http://schemas.openxmlformats.org/drawingml/2006/main" prst="roundRect">
            <a:avLst>
              <a:gd name="adj" fmla="val 2062"/>
            </a:avLst>
          </a:prstGeom>
          <a:solidFill xmlns:a="http://schemas.openxmlformats.org/drawingml/2006/main">
            <a:srgbClr val="EDF5F8"/>
          </a:solidFill>
          <a:ln xmlns:a="http://schemas.openxmlformats.org/drawingml/2006/main" w="9525">
            <a:solidFill>
              <a:srgbClr val="C9D6DD"/>
            </a:solidFill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aa746ad11c4a9e"/>
          <a:srcRect xmlns:a="http://schemas.openxmlformats.org/drawingml/2006/main" l="22194" t="0" r="2219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390525"/>
            <a:ext cx="5543550" cy="5610225"/>
          </a:xfrm>
          <a:prstGeom xmlns:a="http://schemas.openxmlformats.org/drawingml/2006/main" prst="roundRect">
            <a:avLst>
              <a:gd name="adj" fmla="val 2062"/>
            </a:avLst>
          </a:prstGeom>
        </p:spPr>
      </p:pic>
      <p:sp>
        <p:nvSpPr>
          <p:cNvPr id="12" name="footer-3">
            <a:extLst xmlns:a="http://schemas.openxmlformats.org/drawingml/2006/main">
              <a:ext uri="{FF2B5EF4-FFF2-40B4-BE49-F238E27FC236}">
                <a16:creationId xmlns:a16="http://schemas.microsoft.com/office/drawing/2014/main" id="{2E4C98D8-05A3-4FAF-AE06-105618782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9849937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eyebrow-2">
            <a:extLst xmlns:a="http://schemas.openxmlformats.org/drawingml/2006/main">
              <a:ext uri="{FF2B5EF4-FFF2-40B4-BE49-F238E27FC236}">
                <a16:creationId xmlns:a16="http://schemas.microsoft.com/office/drawing/2014/main" id="{C834E2D7-3FBB-4DFD-9ADD-EBEEF908C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538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rPr>
              <a:t>VIDEO 2  •  LA PROFESIÓN</a:t>
            </a:r>
          </a:p>
        </p:txBody>
      </p:sp>
      <p:sp>
        <p:nvSpPr>
          <p:cNvPr id="2" name="video-title-2">
            <a:extLst xmlns:a="http://schemas.openxmlformats.org/drawingml/2006/main">
              <a:ext uri="{FF2B5EF4-FFF2-40B4-BE49-F238E27FC236}">
                <a16:creationId xmlns:a16="http://schemas.microsoft.com/office/drawing/2014/main" id="{8B7131EF-43B1-42EB-9626-CEB13F6E6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14375"/>
            <a:ext cx="5429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What Control Systems Engineers Do</a:t>
            </a:r>
          </a:p>
        </p:txBody>
      </p:sp>
      <p:sp>
        <p:nvSpPr>
          <p:cNvPr id="3" name="accent-170-42">
            <a:extLst xmlns:a="http://schemas.openxmlformats.org/drawingml/2006/main">
              <a:ext uri="{FF2B5EF4-FFF2-40B4-BE49-F238E27FC236}">
                <a16:creationId xmlns:a16="http://schemas.microsoft.com/office/drawing/2014/main" id="{1B94CC0D-527B-459A-B068-847099771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19250"/>
            <a:ext cx="8191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video-description-2">
            <a:extLst xmlns:a="http://schemas.openxmlformats.org/drawingml/2006/main">
              <a:ext uri="{FF2B5EF4-FFF2-40B4-BE49-F238E27FC236}">
                <a16:creationId xmlns:a16="http://schemas.microsoft.com/office/drawing/2014/main" id="{38561C00-2064-4003-AE85-0C49F821C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57375"/>
            <a:ext cx="5219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El trabajo incluye requisitos, modelos, diseño, implementación, pruebas y verificación; el controlador es solo una parte del proyecto.</a:t>
            </a:r>
          </a:p>
        </p:txBody>
      </p:sp>
      <p:sp>
        <p:nvSpPr>
          <p:cNvPr id="5" name="fragment-2">
            <a:extLst xmlns:a="http://schemas.openxmlformats.org/drawingml/2006/main">
              <a:ext uri="{FF2B5EF4-FFF2-40B4-BE49-F238E27FC236}">
                <a16:creationId xmlns:a16="http://schemas.microsoft.com/office/drawing/2014/main" id="{30A0B0C7-2A51-4F8F-81C5-322750FFA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76525"/>
            <a:ext cx="521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A25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A2540"/>
                </a:solidFill>
                <a:latin typeface="Helvetica Neue"/>
                <a:ea typeface="Helvetica Neue"/>
                <a:cs typeface="Helvetica Neue"/>
              </a:rPr>
              <a:t>Proyección sugerida: primeros 8 min • video completo 14:20</a:t>
            </a:r>
          </a:p>
        </p:txBody>
      </p:sp>
      <p:sp>
        <p:nvSpPr>
          <p:cNvPr id="6" name="url-2">
            <a:extLst xmlns:a="http://schemas.openxmlformats.org/drawingml/2006/main">
              <a:ext uri="{FF2B5EF4-FFF2-40B4-BE49-F238E27FC236}">
                <a16:creationId xmlns:a16="http://schemas.microsoft.com/office/drawing/2014/main" id="{13147D02-C81C-4055-B360-F4CED7C8E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038475"/>
            <a:ext cx="5219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u="sng">
                <a:solidFill>
                  <a:srgbClr val="0B75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u="sng">
                <a:solidFill>
                  <a:srgbClr val="0B75C9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ac58e3aa16ad4e39"/>
              </a:rPr>
              <a:t>https://www.youtube.com/watch?v=ApMz1-MK9IQ</a:t>
            </a:r>
          </a:p>
        </p:txBody>
      </p:sp>
      <p:sp>
        <p:nvSpPr>
          <p:cNvPr id="7" name="open-link-367">
            <a:extLst xmlns:a="http://schemas.openxmlformats.org/drawingml/2006/main">
              <a:ext uri="{FF2B5EF4-FFF2-40B4-BE49-F238E27FC236}">
                <a16:creationId xmlns:a16="http://schemas.microsoft.com/office/drawing/2014/main" id="{F29CA79B-29A4-4022-B050-095B496C8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95675"/>
            <a:ext cx="521970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F47A3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▶  </a:t>
            </a: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3e179b28c5f2423c"/>
              </a:rPr>
              <a:t>ABRIR VIDEO / ENLACE</a:t>
            </a:r>
          </a:p>
        </p:txBody>
      </p:sp>
      <p:sp>
        <p:nvSpPr>
          <p:cNvPr id="8" name="watch-label-444">
            <a:extLst xmlns:a="http://schemas.openxmlformats.org/drawingml/2006/main">
              <a:ext uri="{FF2B5EF4-FFF2-40B4-BE49-F238E27FC236}">
                <a16:creationId xmlns:a16="http://schemas.microsoft.com/office/drawing/2014/main" id="{510440AB-EFC0-4212-BE76-3FCB5AA74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229100"/>
            <a:ext cx="5219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75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75C9"/>
                </a:solidFill>
                <a:latin typeface="Helvetica Neue"/>
                <a:ea typeface="Helvetica Neue"/>
                <a:cs typeface="Helvetica Neue"/>
              </a:rPr>
              <a:t>PREGUNTAS PARA CONVERSAR</a:t>
            </a:r>
          </a:p>
        </p:txBody>
      </p:sp>
      <p:sp>
        <p:nvSpPr>
          <p:cNvPr id="9" name="questions-444">
            <a:extLst xmlns:a="http://schemas.openxmlformats.org/drawingml/2006/main">
              <a:ext uri="{FF2B5EF4-FFF2-40B4-BE49-F238E27FC236}">
                <a16:creationId xmlns:a16="http://schemas.microsoft.com/office/drawing/2014/main" id="{1B5ED95C-B9EE-43D9-A754-30BE0CF9C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552950"/>
            <a:ext cx="52197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22" indent="-12" algn="l">
              <a:spcAft>
                <a:spcPts val="10"/>
              </a:spcAft>
              <a:buChar char="•"/>
              <a:defRPr sz="1425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091525"/>
                </a:solidFill>
              </a:rPr>
              <a:t>¿Por qué conviene construir un modelo antes de diseñar el control?</a:t>
            </a:r>
          </a:p>
          <a:p xmlns:a="http://schemas.openxmlformats.org/drawingml/2006/main">
            <a:pPr marL="22" indent="-12" algn="l">
              <a:spcAft>
                <a:spcPts val="10"/>
              </a:spcAft>
              <a:buChar char="•"/>
              <a:defRPr sz="1425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091525"/>
                </a:solidFill>
              </a:rPr>
              <a:t>¿Qué decisiones requieren pruebas sobre el sistema real?</a:t>
            </a:r>
          </a:p>
        </p:txBody>
      </p:sp>
      <p:sp>
        <p:nvSpPr>
          <p:cNvPr id="10" name="video-image-2-backing">
            <a:extLst xmlns:a="http://schemas.openxmlformats.org/drawingml/2006/main">
              <a:ext uri="{FF2B5EF4-FFF2-40B4-BE49-F238E27FC236}">
                <a16:creationId xmlns:a16="http://schemas.microsoft.com/office/drawing/2014/main" id="{FC383695-8C21-4274-9D14-1B67C2A06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90525"/>
            <a:ext cx="5543550" cy="5610225"/>
          </a:xfrm>
          <a:prstGeom xmlns:a="http://schemas.openxmlformats.org/drawingml/2006/main" prst="roundRect">
            <a:avLst>
              <a:gd name="adj" fmla="val 2062"/>
            </a:avLst>
          </a:prstGeom>
          <a:solidFill xmlns:a="http://schemas.openxmlformats.org/drawingml/2006/main">
            <a:srgbClr val="EDF5F8"/>
          </a:solidFill>
          <a:ln xmlns:a="http://schemas.openxmlformats.org/drawingml/2006/main" w="9525">
            <a:solidFill>
              <a:srgbClr val="C9D6DD"/>
            </a:solidFill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11e0b9f7cf4cd4"/>
          <a:srcRect xmlns:a="http://schemas.openxmlformats.org/drawingml/2006/main" l="22194" t="0" r="2219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390525"/>
            <a:ext cx="5543550" cy="5610225"/>
          </a:xfrm>
          <a:prstGeom xmlns:a="http://schemas.openxmlformats.org/drawingml/2006/main" prst="roundRect">
            <a:avLst>
              <a:gd name="adj" fmla="val 2062"/>
            </a:avLst>
          </a:prstGeom>
        </p:spPr>
      </p:pic>
      <p:sp>
        <p:nvSpPr>
          <p:cNvPr id="12" name="footer-4">
            <a:extLst xmlns:a="http://schemas.openxmlformats.org/drawingml/2006/main">
              <a:ext uri="{FF2B5EF4-FFF2-40B4-BE49-F238E27FC236}">
                <a16:creationId xmlns:a16="http://schemas.microsoft.com/office/drawing/2014/main" id="{C49122FA-BDBA-47EB-B0B1-3D4DE868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17113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eyebrow-3">
            <a:extLst xmlns:a="http://schemas.openxmlformats.org/drawingml/2006/main">
              <a:ext uri="{FF2B5EF4-FFF2-40B4-BE49-F238E27FC236}">
                <a16:creationId xmlns:a16="http://schemas.microsoft.com/office/drawing/2014/main" id="{2AD82D41-042A-4C30-9FD4-0721D1323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1475"/>
            <a:ext cx="5381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rPr>
              <a:t>VIDEO 3  •  DEL FENÓMENO AL MODELO</a:t>
            </a:r>
          </a:p>
        </p:txBody>
      </p:sp>
      <p:sp>
        <p:nvSpPr>
          <p:cNvPr id="2" name="video-title-3">
            <a:extLst xmlns:a="http://schemas.openxmlformats.org/drawingml/2006/main">
              <a:ext uri="{FF2B5EF4-FFF2-40B4-BE49-F238E27FC236}">
                <a16:creationId xmlns:a16="http://schemas.microsoft.com/office/drawing/2014/main" id="{CDAE1D19-040A-4B37-AEFC-51C4952B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14375"/>
            <a:ext cx="5429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Introducción al Modelado de Sistemas</a:t>
            </a:r>
          </a:p>
        </p:txBody>
      </p:sp>
      <p:sp>
        <p:nvSpPr>
          <p:cNvPr id="3" name="accent-170-42">
            <a:extLst xmlns:a="http://schemas.openxmlformats.org/drawingml/2006/main">
              <a:ext uri="{FF2B5EF4-FFF2-40B4-BE49-F238E27FC236}">
                <a16:creationId xmlns:a16="http://schemas.microsoft.com/office/drawing/2014/main" id="{7F738C00-26C0-4A9C-B9E0-7B317BBB6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19250"/>
            <a:ext cx="8191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video-description-3">
            <a:extLst xmlns:a="http://schemas.openxmlformats.org/drawingml/2006/main">
              <a:ext uri="{FF2B5EF4-FFF2-40B4-BE49-F238E27FC236}">
                <a16:creationId xmlns:a16="http://schemas.microsoft.com/office/drawing/2014/main" id="{0C905836-D84D-4A7B-9BA0-B28A2BA1B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857375"/>
            <a:ext cx="52197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Conecta el modelamiento con dominios eléctricos, mecánicos, térmicos y de fluidos, mostrando qué se conserva y qué se simplifica.</a:t>
            </a:r>
          </a:p>
        </p:txBody>
      </p:sp>
      <p:sp>
        <p:nvSpPr>
          <p:cNvPr id="5" name="fragment-3">
            <a:extLst xmlns:a="http://schemas.openxmlformats.org/drawingml/2006/main">
              <a:ext uri="{FF2B5EF4-FFF2-40B4-BE49-F238E27FC236}">
                <a16:creationId xmlns:a16="http://schemas.microsoft.com/office/drawing/2014/main" id="{765CAB7D-E25A-42D4-AA92-73308BEAC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76525"/>
            <a:ext cx="521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A25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A2540"/>
                </a:solidFill>
                <a:latin typeface="Helvetica Neue"/>
                <a:ea typeface="Helvetica Neue"/>
                <a:cs typeface="Helvetica Neue"/>
              </a:rPr>
              <a:t>Proyección sugerida: primeros 8–10 min</a:t>
            </a:r>
          </a:p>
        </p:txBody>
      </p:sp>
      <p:sp>
        <p:nvSpPr>
          <p:cNvPr id="6" name="url-3">
            <a:extLst xmlns:a="http://schemas.openxmlformats.org/drawingml/2006/main">
              <a:ext uri="{FF2B5EF4-FFF2-40B4-BE49-F238E27FC236}">
                <a16:creationId xmlns:a16="http://schemas.microsoft.com/office/drawing/2014/main" id="{B7189E55-B155-49E9-9229-C523E1042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038475"/>
            <a:ext cx="52197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603"/>
          </a:bodyPr>
          <a:lstStyle xmlns:a="http://schemas.openxmlformats.org/drawingml/2006/main"/>
          <a:p xmlns:a="http://schemas.openxmlformats.org/drawingml/2006/main">
            <a:pPr algn="l">
              <a:defRPr sz="1200" u="sng">
                <a:solidFill>
                  <a:srgbClr val="0B75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u="sng">
                <a:solidFill>
                  <a:srgbClr val="0B75C9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c2a9552d5eb74176"/>
              </a:rPr>
              <a:t>https://www.youtube.com/playlist?list=PLQzmqzH8nDL3d1W7Nife35UFupWY7agZB</a:t>
            </a:r>
          </a:p>
        </p:txBody>
      </p:sp>
      <p:sp>
        <p:nvSpPr>
          <p:cNvPr id="7" name="open-link-367">
            <a:extLst xmlns:a="http://schemas.openxmlformats.org/drawingml/2006/main">
              <a:ext uri="{FF2B5EF4-FFF2-40B4-BE49-F238E27FC236}">
                <a16:creationId xmlns:a16="http://schemas.microsoft.com/office/drawing/2014/main" id="{98B4FE50-7122-4629-A53C-D3FD0A3AD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495675"/>
            <a:ext cx="521970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F47A3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▶  </a:t>
            </a: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288a11f10aba4788"/>
              </a:rPr>
              <a:t>ABRIR VIDEO / ENLACE</a:t>
            </a:r>
          </a:p>
        </p:txBody>
      </p:sp>
      <p:sp>
        <p:nvSpPr>
          <p:cNvPr id="8" name="watch-label-444">
            <a:extLst xmlns:a="http://schemas.openxmlformats.org/drawingml/2006/main">
              <a:ext uri="{FF2B5EF4-FFF2-40B4-BE49-F238E27FC236}">
                <a16:creationId xmlns:a16="http://schemas.microsoft.com/office/drawing/2014/main" id="{0C635A2C-5426-470D-82B9-1BEB8AFF9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229100"/>
            <a:ext cx="5219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75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75C9"/>
                </a:solidFill>
                <a:latin typeface="Helvetica Neue"/>
                <a:ea typeface="Helvetica Neue"/>
                <a:cs typeface="Helvetica Neue"/>
              </a:rPr>
              <a:t>PREGUNTAS PARA CONVERSAR</a:t>
            </a:r>
          </a:p>
        </p:txBody>
      </p:sp>
      <p:sp>
        <p:nvSpPr>
          <p:cNvPr id="9" name="questions-444">
            <a:extLst xmlns:a="http://schemas.openxmlformats.org/drawingml/2006/main">
              <a:ext uri="{FF2B5EF4-FFF2-40B4-BE49-F238E27FC236}">
                <a16:creationId xmlns:a16="http://schemas.microsoft.com/office/drawing/2014/main" id="{7E7DBB8A-3B2D-4113-98C9-BA049702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552950"/>
            <a:ext cx="52197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marL="22" indent="-12" algn="l">
              <a:spcAft>
                <a:spcPts val="10"/>
              </a:spcAft>
              <a:buChar char="•"/>
              <a:defRPr sz="1425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091525"/>
                </a:solidFill>
              </a:rPr>
              <a:t>¿Qué rasgos del sistema real debe conservar el modelo?</a:t>
            </a:r>
          </a:p>
          <a:p xmlns:a="http://schemas.openxmlformats.org/drawingml/2006/main">
            <a:pPr marL="22" indent="-12" algn="l">
              <a:spcAft>
                <a:spcPts val="10"/>
              </a:spcAft>
              <a:buChar char="•"/>
              <a:defRPr sz="1425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091525"/>
                </a:solidFill>
              </a:rPr>
              <a:t>¿Qué detalles se pueden simplificar sin perder su propósito?</a:t>
            </a:r>
          </a:p>
        </p:txBody>
      </p:sp>
      <p:sp>
        <p:nvSpPr>
          <p:cNvPr id="10" name="video-image-3-backing">
            <a:extLst xmlns:a="http://schemas.openxmlformats.org/drawingml/2006/main">
              <a:ext uri="{FF2B5EF4-FFF2-40B4-BE49-F238E27FC236}">
                <a16:creationId xmlns:a16="http://schemas.microsoft.com/office/drawing/2014/main" id="{4D5C3EEB-DCAC-4954-B82D-B554C60D9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90525"/>
            <a:ext cx="5543550" cy="5610225"/>
          </a:xfrm>
          <a:prstGeom xmlns:a="http://schemas.openxmlformats.org/drawingml/2006/main" prst="roundRect">
            <a:avLst>
              <a:gd name="adj" fmla="val 2062"/>
            </a:avLst>
          </a:prstGeom>
          <a:solidFill xmlns:a="http://schemas.openxmlformats.org/drawingml/2006/main">
            <a:srgbClr val="EDF5F8"/>
          </a:solidFill>
          <a:ln xmlns:a="http://schemas.openxmlformats.org/drawingml/2006/main" w="9525">
            <a:solidFill>
              <a:srgbClr val="C9D6DD"/>
            </a:solidFill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ba24a3937445b8"/>
          <a:srcRect xmlns:a="http://schemas.openxmlformats.org/drawingml/2006/main" l="22194" t="0" r="2219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390525"/>
            <a:ext cx="5543550" cy="5610225"/>
          </a:xfrm>
          <a:prstGeom xmlns:a="http://schemas.openxmlformats.org/drawingml/2006/main" prst="roundRect">
            <a:avLst>
              <a:gd name="adj" fmla="val 2062"/>
            </a:avLst>
          </a:prstGeom>
        </p:spPr>
      </p:pic>
      <p:sp>
        <p:nvSpPr>
          <p:cNvPr id="12" name="footer-5">
            <a:extLst xmlns:a="http://schemas.openxmlformats.org/drawingml/2006/main">
              <a:ext uri="{FF2B5EF4-FFF2-40B4-BE49-F238E27FC236}">
                <a16:creationId xmlns:a16="http://schemas.microsoft.com/office/drawing/2014/main" id="{6E700228-5E8D-417A-9AAB-A47F66021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5926817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synthesis-title">
            <a:extLst xmlns:a="http://schemas.openxmlformats.org/drawingml/2006/main">
              <a:ext uri="{FF2B5EF4-FFF2-40B4-BE49-F238E27FC236}">
                <a16:creationId xmlns:a16="http://schemas.microsoft.com/office/drawing/2014/main" id="{04C140AB-0AA5-4A73-9862-BBE2ABCE8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Los tres videos construyen una misma idea</a:t>
            </a:r>
          </a:p>
        </p:txBody>
      </p:sp>
      <p:sp>
        <p:nvSpPr>
          <p:cNvPr id="2" name="synthesis-subtitle">
            <a:extLst xmlns:a="http://schemas.openxmlformats.org/drawingml/2006/main">
              <a:ext uri="{FF2B5EF4-FFF2-40B4-BE49-F238E27FC236}">
                <a16:creationId xmlns:a16="http://schemas.microsoft.com/office/drawing/2014/main" id="{97427D5B-EF39-4947-BBCF-372D02BFA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095375"/>
            <a:ext cx="1085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Comprender el fenómeno → representarlo → influir sobre su comportamiento</a:t>
            </a:r>
          </a:p>
        </p:txBody>
      </p:sp>
      <p:cxnSp>
        <p:nvCxnSpPr>
          <p:cNvPr id="19" name="synthesis-line"/>
          <p:cNvCxnSpPr/>
          <p:nvPr/>
        </p:nvCxnSpPr>
        <p:spPr>
          <a:xfrm xmlns:a="http://schemas.openxmlformats.org/drawingml/2006/main">
            <a:off x="714375" y="3190875"/>
            <a:ext cx="102870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C9D6DD"/>
            </a:solidFill>
            <a:prstDash val="solid"/>
          </a:ln>
        </p:spPr>
      </p:cxnSp>
      <p:sp>
        <p:nvSpPr>
          <p:cNvPr id="4" name="s-dot-0">
            <a:extLst xmlns:a="http://schemas.openxmlformats.org/drawingml/2006/main">
              <a:ext uri="{FF2B5EF4-FFF2-40B4-BE49-F238E27FC236}">
                <a16:creationId xmlns:a16="http://schemas.microsoft.com/office/drawing/2014/main" id="{C2851BD9-1206-4A75-AADE-6F958628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95625"/>
            <a:ext cx="200025" cy="2000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5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s-label-0">
            <a:extLst xmlns:a="http://schemas.openxmlformats.org/drawingml/2006/main">
              <a:ext uri="{FF2B5EF4-FFF2-40B4-BE49-F238E27FC236}">
                <a16:creationId xmlns:a16="http://schemas.microsoft.com/office/drawing/2014/main" id="{1D3FAC39-8A8D-449C-8C6C-3D8A7E0B0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47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75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75C9"/>
                </a:solidFill>
                <a:latin typeface="Helvetica Neue"/>
                <a:ea typeface="Helvetica Neue"/>
                <a:cs typeface="Helvetica Neue"/>
              </a:rPr>
              <a:t>SISTEMA</a:t>
            </a:r>
          </a:p>
        </p:txBody>
      </p:sp>
      <p:sp>
        <p:nvSpPr>
          <p:cNvPr id="6" name="s-title-0">
            <a:extLst xmlns:a="http://schemas.openxmlformats.org/drawingml/2006/main">
              <a:ext uri="{FF2B5EF4-FFF2-40B4-BE49-F238E27FC236}">
                <a16:creationId xmlns:a16="http://schemas.microsoft.com/office/drawing/2014/main" id="{8E773F09-08ED-47FA-90C7-2E46285E5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67125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Delimitar</a:t>
            </a:r>
          </a:p>
        </p:txBody>
      </p:sp>
      <p:sp>
        <p:nvSpPr>
          <p:cNvPr id="7" name="s-body-0">
            <a:extLst xmlns:a="http://schemas.openxmlformats.org/drawingml/2006/main">
              <a:ext uri="{FF2B5EF4-FFF2-40B4-BE49-F238E27FC236}">
                <a16:creationId xmlns:a16="http://schemas.microsoft.com/office/drawing/2014/main" id="{E37C18BA-ED18-4D0D-86BB-0AF651D6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19575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¿Qué elementos interactúan y cuál es la frontera del fenómeno?</a:t>
            </a:r>
          </a:p>
        </p:txBody>
      </p:sp>
      <p:sp>
        <p:nvSpPr>
          <p:cNvPr id="8" name="s-dot-1">
            <a:extLst xmlns:a="http://schemas.openxmlformats.org/drawingml/2006/main">
              <a:ext uri="{FF2B5EF4-FFF2-40B4-BE49-F238E27FC236}">
                <a16:creationId xmlns:a16="http://schemas.microsoft.com/office/drawing/2014/main" id="{341CBF0E-F741-479E-92AB-149EE2F06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095625"/>
            <a:ext cx="200025" cy="2000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A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-label-1">
            <a:extLst xmlns:a="http://schemas.openxmlformats.org/drawingml/2006/main">
              <a:ext uri="{FF2B5EF4-FFF2-40B4-BE49-F238E27FC236}">
                <a16:creationId xmlns:a16="http://schemas.microsoft.com/office/drawing/2014/main" id="{6484BA7E-C985-4FC3-9C36-2565B0F2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647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rPr>
              <a:t>MODELO</a:t>
            </a:r>
          </a:p>
        </p:txBody>
      </p:sp>
      <p:sp>
        <p:nvSpPr>
          <p:cNvPr id="10" name="s-title-1">
            <a:extLst xmlns:a="http://schemas.openxmlformats.org/drawingml/2006/main">
              <a:ext uri="{FF2B5EF4-FFF2-40B4-BE49-F238E27FC236}">
                <a16:creationId xmlns:a16="http://schemas.microsoft.com/office/drawing/2014/main" id="{37E76D36-628A-40E2-9CE6-A933957C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667125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Representar</a:t>
            </a:r>
          </a:p>
        </p:txBody>
      </p:sp>
      <p:sp>
        <p:nvSpPr>
          <p:cNvPr id="11" name="s-body-1">
            <a:extLst xmlns:a="http://schemas.openxmlformats.org/drawingml/2006/main">
              <a:ext uri="{FF2B5EF4-FFF2-40B4-BE49-F238E27FC236}">
                <a16:creationId xmlns:a16="http://schemas.microsoft.com/office/drawing/2014/main" id="{81BE8CA4-C61D-44B7-B76B-CB75E17A9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219575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¿Qué variables y relaciones explican el comportamiento relevante?</a:t>
            </a:r>
          </a:p>
        </p:txBody>
      </p:sp>
      <p:sp>
        <p:nvSpPr>
          <p:cNvPr id="12" name="s-dot-2">
            <a:extLst xmlns:a="http://schemas.openxmlformats.org/drawingml/2006/main">
              <a:ext uri="{FF2B5EF4-FFF2-40B4-BE49-F238E27FC236}">
                <a16:creationId xmlns:a16="http://schemas.microsoft.com/office/drawing/2014/main" id="{6E31E04D-13F1-443C-A888-3A6CBA141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095625"/>
            <a:ext cx="200025" cy="2000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75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s-label-2">
            <a:extLst xmlns:a="http://schemas.openxmlformats.org/drawingml/2006/main">
              <a:ext uri="{FF2B5EF4-FFF2-40B4-BE49-F238E27FC236}">
                <a16:creationId xmlns:a16="http://schemas.microsoft.com/office/drawing/2014/main" id="{A8D278E1-CCCE-4548-9E50-0D60D87D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6479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75C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75C9"/>
                </a:solidFill>
                <a:latin typeface="Helvetica Neue"/>
                <a:ea typeface="Helvetica Neue"/>
                <a:cs typeface="Helvetica Neue"/>
              </a:rPr>
              <a:t>CONTROL</a:t>
            </a:r>
          </a:p>
        </p:txBody>
      </p:sp>
      <p:sp>
        <p:nvSpPr>
          <p:cNvPr id="14" name="s-title-2">
            <a:extLst xmlns:a="http://schemas.openxmlformats.org/drawingml/2006/main">
              <a:ext uri="{FF2B5EF4-FFF2-40B4-BE49-F238E27FC236}">
                <a16:creationId xmlns:a16="http://schemas.microsoft.com/office/drawing/2014/main" id="{06EF4DBC-923A-471A-9802-C8CEE0F09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667125"/>
            <a:ext cx="295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Decidir</a:t>
            </a:r>
          </a:p>
        </p:txBody>
      </p:sp>
      <p:sp>
        <p:nvSpPr>
          <p:cNvPr id="15" name="s-body-2">
            <a:extLst xmlns:a="http://schemas.openxmlformats.org/drawingml/2006/main">
              <a:ext uri="{FF2B5EF4-FFF2-40B4-BE49-F238E27FC236}">
                <a16:creationId xmlns:a16="http://schemas.microsoft.com/office/drawing/2014/main" id="{1E7D6B68-D267-4345-B29D-A9DEABD67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219575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¿Qué medimos y qué modificamos para alcanzar un objetivo?</a:t>
            </a:r>
          </a:p>
        </p:txBody>
      </p:sp>
      <p:sp>
        <p:nvSpPr>
          <p:cNvPr id="16" name="footer-6">
            <a:extLst xmlns:a="http://schemas.openxmlformats.org/drawingml/2006/main">
              <a:ext uri="{FF2B5EF4-FFF2-40B4-BE49-F238E27FC236}">
                <a16:creationId xmlns:a16="http://schemas.microsoft.com/office/drawing/2014/main" id="{BC110DB4-D6D6-4C45-B37E-C1F5AE41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72350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activity-title">
            <a:extLst xmlns:a="http://schemas.openxmlformats.org/drawingml/2006/main">
              <a:ext uri="{FF2B5EF4-FFF2-40B4-BE49-F238E27FC236}">
                <a16:creationId xmlns:a16="http://schemas.microsoft.com/office/drawing/2014/main" id="{B3FE0D8F-20CC-4C6E-99A8-950B829C6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11144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Actividad: desarmar un sistema real en seis preguntas</a:t>
            </a:r>
          </a:p>
        </p:txBody>
      </p:sp>
      <p:sp>
        <p:nvSpPr>
          <p:cNvPr id="2" name="accent-127-42">
            <a:extLst xmlns:a="http://schemas.openxmlformats.org/drawingml/2006/main">
              <a:ext uri="{FF2B5EF4-FFF2-40B4-BE49-F238E27FC236}">
                <a16:creationId xmlns:a16="http://schemas.microsoft.com/office/drawing/2014/main" id="{648F34A5-8499-4162-86AD-1FD3C89B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209675"/>
            <a:ext cx="100012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activity-instruction">
            <a:extLst xmlns:a="http://schemas.openxmlformats.org/drawingml/2006/main">
              <a:ext uri="{FF2B5EF4-FFF2-40B4-BE49-F238E27FC236}">
                <a16:creationId xmlns:a16="http://schemas.microsoft.com/office/drawing/2014/main" id="{B318A82F-CF41-4AF3-B83D-345A78039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581150"/>
            <a:ext cx="809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>
                <a:solidFill>
                  <a:srgbClr val="0A254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>
                <a:solidFill>
                  <a:srgbClr val="0A2540"/>
                </a:solidFill>
                <a:latin typeface="Helvetica Neue"/>
                <a:ea typeface="Helvetica Neue"/>
                <a:cs typeface="Helvetica Neue"/>
              </a:rPr>
              <a:t>Seleccione uno de los diez ejemplos prácticos y responda en equipo.</a:t>
            </a:r>
          </a:p>
        </p:txBody>
      </p:sp>
      <p:sp>
        <p:nvSpPr>
          <p:cNvPr id="4" name="act-num-bg-42-0">
            <a:extLst xmlns:a="http://schemas.openxmlformats.org/drawingml/2006/main">
              <a:ext uri="{FF2B5EF4-FFF2-40B4-BE49-F238E27FC236}">
                <a16:creationId xmlns:a16="http://schemas.microsoft.com/office/drawing/2014/main" id="{1275ED23-3E41-4E67-9E7F-5C41BA18B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524125"/>
            <a:ext cx="523875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0B75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act-num-42-0">
            <a:extLst xmlns:a="http://schemas.openxmlformats.org/drawingml/2006/main">
              <a:ext uri="{FF2B5EF4-FFF2-40B4-BE49-F238E27FC236}">
                <a16:creationId xmlns:a16="http://schemas.microsoft.com/office/drawing/2014/main" id="{7F322D8D-9952-46EF-B45D-1564591A3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0032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6" name="act-name-42-0">
            <a:extLst xmlns:a="http://schemas.openxmlformats.org/drawingml/2006/main">
              <a:ext uri="{FF2B5EF4-FFF2-40B4-BE49-F238E27FC236}">
                <a16:creationId xmlns:a16="http://schemas.microsoft.com/office/drawing/2014/main" id="{41BB2505-CBFE-41C3-B0CD-8921C9A3C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2524125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Sistema</a:t>
            </a:r>
          </a:p>
        </p:txBody>
      </p:sp>
      <p:sp>
        <p:nvSpPr>
          <p:cNvPr id="7" name="act-q-42-0">
            <a:extLst xmlns:a="http://schemas.openxmlformats.org/drawingml/2006/main">
              <a:ext uri="{FF2B5EF4-FFF2-40B4-BE49-F238E27FC236}">
                <a16:creationId xmlns:a16="http://schemas.microsoft.com/office/drawing/2014/main" id="{1F236059-734D-4AFA-86DC-A464EB24A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2933700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¿Qué fenómeno o proceso se estudia?</a:t>
            </a:r>
          </a:p>
        </p:txBody>
      </p:sp>
      <p:sp>
        <p:nvSpPr>
          <p:cNvPr id="8" name="act-num-bg-42-1">
            <a:extLst xmlns:a="http://schemas.openxmlformats.org/drawingml/2006/main">
              <a:ext uri="{FF2B5EF4-FFF2-40B4-BE49-F238E27FC236}">
                <a16:creationId xmlns:a16="http://schemas.microsoft.com/office/drawing/2014/main" id="{471F812C-51E0-4DF1-8439-95E792DC8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48075"/>
            <a:ext cx="523875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0B75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act-num-42-1">
            <a:extLst xmlns:a="http://schemas.openxmlformats.org/drawingml/2006/main">
              <a:ext uri="{FF2B5EF4-FFF2-40B4-BE49-F238E27FC236}">
                <a16:creationId xmlns:a16="http://schemas.microsoft.com/office/drawing/2014/main" id="{9B4F82C9-0247-49A1-A239-5E3D5642B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242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0" name="act-name-42-1">
            <a:extLst xmlns:a="http://schemas.openxmlformats.org/drawingml/2006/main">
              <a:ext uri="{FF2B5EF4-FFF2-40B4-BE49-F238E27FC236}">
                <a16:creationId xmlns:a16="http://schemas.microsoft.com/office/drawing/2014/main" id="{61AA6320-F3FD-4F44-8653-DBF2CE514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3648075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Entrada</a:t>
            </a:r>
          </a:p>
        </p:txBody>
      </p:sp>
      <p:sp>
        <p:nvSpPr>
          <p:cNvPr id="11" name="act-q-42-1">
            <a:extLst xmlns:a="http://schemas.openxmlformats.org/drawingml/2006/main">
              <a:ext uri="{FF2B5EF4-FFF2-40B4-BE49-F238E27FC236}">
                <a16:creationId xmlns:a16="http://schemas.microsoft.com/office/drawing/2014/main" id="{81796FDE-28EF-49D9-B637-DCEF9AB65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4057650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¿Qué acción o señal puede modificarlo?</a:t>
            </a:r>
          </a:p>
        </p:txBody>
      </p:sp>
      <p:sp>
        <p:nvSpPr>
          <p:cNvPr id="12" name="act-num-bg-42-2">
            <a:extLst xmlns:a="http://schemas.openxmlformats.org/drawingml/2006/main">
              <a:ext uri="{FF2B5EF4-FFF2-40B4-BE49-F238E27FC236}">
                <a16:creationId xmlns:a16="http://schemas.microsoft.com/office/drawing/2014/main" id="{FAA29CEC-A5DE-4E59-9399-CE0D9C939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72025"/>
            <a:ext cx="523875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0B75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act-num-42-2">
            <a:extLst xmlns:a="http://schemas.openxmlformats.org/drawingml/2006/main">
              <a:ext uri="{FF2B5EF4-FFF2-40B4-BE49-F238E27FC236}">
                <a16:creationId xmlns:a16="http://schemas.microsoft.com/office/drawing/2014/main" id="{8AAEE287-F5CA-4FF4-879B-789E17659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84822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4" name="act-name-42-2">
            <a:extLst xmlns:a="http://schemas.openxmlformats.org/drawingml/2006/main">
              <a:ext uri="{FF2B5EF4-FFF2-40B4-BE49-F238E27FC236}">
                <a16:creationId xmlns:a16="http://schemas.microsoft.com/office/drawing/2014/main" id="{6E80A98B-501C-481A-B15B-6525BAF4B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4772025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Salida</a:t>
            </a:r>
          </a:p>
        </p:txBody>
      </p:sp>
      <p:sp>
        <p:nvSpPr>
          <p:cNvPr id="15" name="act-q-42-2">
            <a:extLst xmlns:a="http://schemas.openxmlformats.org/drawingml/2006/main">
              <a:ext uri="{FF2B5EF4-FFF2-40B4-BE49-F238E27FC236}">
                <a16:creationId xmlns:a16="http://schemas.microsoft.com/office/drawing/2014/main" id="{C70F94C7-2E21-4DE2-B60D-00BCFA8C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5181600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¿Qué resultado podemos observar?</a:t>
            </a:r>
          </a:p>
        </p:txBody>
      </p:sp>
      <p:sp>
        <p:nvSpPr>
          <p:cNvPr id="16" name="act-num-bg-650-0">
            <a:extLst xmlns:a="http://schemas.openxmlformats.org/drawingml/2006/main">
              <a:ext uri="{FF2B5EF4-FFF2-40B4-BE49-F238E27FC236}">
                <a16:creationId xmlns:a16="http://schemas.microsoft.com/office/drawing/2014/main" id="{12A82F8B-1951-4775-8EAA-2B7DA240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24125"/>
            <a:ext cx="523875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0B75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act-num-650-0">
            <a:extLst xmlns:a="http://schemas.openxmlformats.org/drawingml/2006/main">
              <a:ext uri="{FF2B5EF4-FFF2-40B4-BE49-F238E27FC236}">
                <a16:creationId xmlns:a16="http://schemas.microsoft.com/office/drawing/2014/main" id="{E7212F54-A42C-4440-A10A-AF9AB0250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0032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18" name="act-name-650-0">
            <a:extLst xmlns:a="http://schemas.openxmlformats.org/drawingml/2006/main">
              <a:ext uri="{FF2B5EF4-FFF2-40B4-BE49-F238E27FC236}">
                <a16:creationId xmlns:a16="http://schemas.microsoft.com/office/drawing/2014/main" id="{C994CBF0-E4B4-4DCF-9E3D-D46395175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524125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Objetivo</a:t>
            </a:r>
          </a:p>
        </p:txBody>
      </p:sp>
      <p:sp>
        <p:nvSpPr>
          <p:cNvPr id="19" name="act-q-650-0">
            <a:extLst xmlns:a="http://schemas.openxmlformats.org/drawingml/2006/main">
              <a:ext uri="{FF2B5EF4-FFF2-40B4-BE49-F238E27FC236}">
                <a16:creationId xmlns:a16="http://schemas.microsoft.com/office/drawing/2014/main" id="{0BE9ECA9-90D0-472E-9EE9-D9EDF26B3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933700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¿Qué variable se desea mantener o seguir?</a:t>
            </a:r>
          </a:p>
        </p:txBody>
      </p:sp>
      <p:sp>
        <p:nvSpPr>
          <p:cNvPr id="20" name="act-num-bg-650-1">
            <a:extLst xmlns:a="http://schemas.openxmlformats.org/drawingml/2006/main">
              <a:ext uri="{FF2B5EF4-FFF2-40B4-BE49-F238E27FC236}">
                <a16:creationId xmlns:a16="http://schemas.microsoft.com/office/drawing/2014/main" id="{412126B4-9680-46A7-9AF5-1F7BB3BCE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48075"/>
            <a:ext cx="523875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0B75C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act-num-650-1">
            <a:extLst xmlns:a="http://schemas.openxmlformats.org/drawingml/2006/main">
              <a:ext uri="{FF2B5EF4-FFF2-40B4-BE49-F238E27FC236}">
                <a16:creationId xmlns:a16="http://schemas.microsoft.com/office/drawing/2014/main" id="{0D3AB717-82D4-438E-915B-6C58FAA9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2427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2" name="act-name-650-1">
            <a:extLst xmlns:a="http://schemas.openxmlformats.org/drawingml/2006/main">
              <a:ext uri="{FF2B5EF4-FFF2-40B4-BE49-F238E27FC236}">
                <a16:creationId xmlns:a16="http://schemas.microsoft.com/office/drawing/2014/main" id="{CC49D757-A985-44FB-954B-3AB9DED29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648075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Perturbación</a:t>
            </a:r>
          </a:p>
        </p:txBody>
      </p:sp>
      <p:sp>
        <p:nvSpPr>
          <p:cNvPr id="23" name="act-q-650-1">
            <a:extLst xmlns:a="http://schemas.openxmlformats.org/drawingml/2006/main">
              <a:ext uri="{FF2B5EF4-FFF2-40B4-BE49-F238E27FC236}">
                <a16:creationId xmlns:a16="http://schemas.microsoft.com/office/drawing/2014/main" id="{051B9C12-AFE9-46B0-841F-E2DBEAD3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057650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¿Qué factor externo altera el resultado?</a:t>
            </a:r>
          </a:p>
        </p:txBody>
      </p:sp>
      <p:sp>
        <p:nvSpPr>
          <p:cNvPr id="24" name="act-num-bg-650-2">
            <a:extLst xmlns:a="http://schemas.openxmlformats.org/drawingml/2006/main">
              <a:ext uri="{FF2B5EF4-FFF2-40B4-BE49-F238E27FC236}">
                <a16:creationId xmlns:a16="http://schemas.microsoft.com/office/drawing/2014/main" id="{BC0ECF36-6C8A-447C-99EC-E5E7DCB8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72025"/>
            <a:ext cx="523875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F47A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act-num-650-2">
            <a:extLst xmlns:a="http://schemas.openxmlformats.org/drawingml/2006/main">
              <a:ext uri="{FF2B5EF4-FFF2-40B4-BE49-F238E27FC236}">
                <a16:creationId xmlns:a16="http://schemas.microsoft.com/office/drawing/2014/main" id="{D55A40A4-45BB-473F-AE5A-864D49FD4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48225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6</a:t>
            </a:r>
          </a:p>
        </p:txBody>
      </p:sp>
      <p:sp>
        <p:nvSpPr>
          <p:cNvPr id="26" name="act-name-650-2">
            <a:extLst xmlns:a="http://schemas.openxmlformats.org/drawingml/2006/main">
              <a:ext uri="{FF2B5EF4-FFF2-40B4-BE49-F238E27FC236}">
                <a16:creationId xmlns:a16="http://schemas.microsoft.com/office/drawing/2014/main" id="{5B8B5A62-6493-444B-9E38-028B25478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772025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91525"/>
                </a:solidFill>
                <a:latin typeface="Helvetica Neue"/>
                <a:ea typeface="Helvetica Neue"/>
                <a:cs typeface="Helvetica Neue"/>
              </a:rPr>
              <a:t>Decisión</a:t>
            </a:r>
          </a:p>
        </p:txBody>
      </p:sp>
      <p:sp>
        <p:nvSpPr>
          <p:cNvPr id="27" name="act-q-650-2">
            <a:extLst xmlns:a="http://schemas.openxmlformats.org/drawingml/2006/main">
              <a:ext uri="{FF2B5EF4-FFF2-40B4-BE49-F238E27FC236}">
                <a16:creationId xmlns:a16="http://schemas.microsoft.com/office/drawing/2014/main" id="{D5A42414-151E-42E6-B41C-889D0B27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5181600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¿Quién o qué elemento corrige el sistema?</a:t>
            </a:r>
          </a:p>
        </p:txBody>
      </p:sp>
      <p:sp>
        <p:nvSpPr>
          <p:cNvPr id="28" name="activity-close">
            <a:extLst xmlns:a="http://schemas.openxmlformats.org/drawingml/2006/main">
              <a:ext uri="{FF2B5EF4-FFF2-40B4-BE49-F238E27FC236}">
                <a16:creationId xmlns:a16="http://schemas.microsoft.com/office/drawing/2014/main" id="{0E65E7BD-83AC-41B0-A194-A6E92B43D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0293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rPr>
              <a:t>Cierre del equipo: explique qué información necesitaría para construir un modelo útil.</a:t>
            </a:r>
          </a:p>
        </p:txBody>
      </p:sp>
      <p:sp>
        <p:nvSpPr>
          <p:cNvPr id="29" name="footer-7">
            <a:extLst xmlns:a="http://schemas.openxmlformats.org/drawingml/2006/main">
              <a:ext uri="{FF2B5EF4-FFF2-40B4-BE49-F238E27FC236}">
                <a16:creationId xmlns:a16="http://schemas.microsoft.com/office/drawing/2014/main" id="{60DD9B9E-E8B4-4CB5-89CA-F0C12FC65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>
                <a:solidFill>
                  <a:srgbClr val="52616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1471725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25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close-kicker">
            <a:extLst xmlns:a="http://schemas.openxmlformats.org/drawingml/2006/main">
              <a:ext uri="{FF2B5EF4-FFF2-40B4-BE49-F238E27FC236}">
                <a16:creationId xmlns:a16="http://schemas.microsoft.com/office/drawing/2014/main" id="{D9B1BD0D-A5BD-46A0-8F5D-95E988E1D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0050"/>
            <a:ext cx="304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47A32"/>
                </a:solidFill>
                <a:latin typeface="Helvetica Neue"/>
                <a:ea typeface="Helvetica Neue"/>
                <a:cs typeface="Helvetica Neue"/>
              </a:rPr>
              <a:t>IDEA DE SALIDA</a:t>
            </a:r>
          </a:p>
        </p:txBody>
      </p:sp>
      <p:sp>
        <p:nvSpPr>
          <p:cNvPr id="2" name="close-title">
            <a:extLst xmlns:a="http://schemas.openxmlformats.org/drawingml/2006/main">
              <a:ext uri="{FF2B5EF4-FFF2-40B4-BE49-F238E27FC236}">
                <a16:creationId xmlns:a16="http://schemas.microsoft.com/office/drawing/2014/main" id="{14E6DBA6-5D15-4CA7-8118-629B8A92B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476375"/>
            <a:ext cx="10572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Controlar comienza por</a:t>
            </a:r>
          </a:p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comprender y representar.</a:t>
            </a:r>
          </a:p>
        </p:txBody>
      </p:sp>
      <p:sp>
        <p:nvSpPr>
          <p:cNvPr id="3" name="close-rule">
            <a:extLst xmlns:a="http://schemas.openxmlformats.org/drawingml/2006/main">
              <a:ext uri="{FF2B5EF4-FFF2-40B4-BE49-F238E27FC236}">
                <a16:creationId xmlns:a16="http://schemas.microsoft.com/office/drawing/2014/main" id="{C5FD5BC6-BAB3-43EA-B2D9-B014549C0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057650"/>
            <a:ext cx="119062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7A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lose-prompt">
            <a:extLst xmlns:a="http://schemas.openxmlformats.org/drawingml/2006/main">
              <a:ext uri="{FF2B5EF4-FFF2-40B4-BE49-F238E27FC236}">
                <a16:creationId xmlns:a16="http://schemas.microsoft.com/office/drawing/2014/main" id="{5BD3CA10-2233-4EF0-BFB2-9F01FE51B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476750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B8D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0B8D4"/>
                </a:solidFill>
                <a:latin typeface="Helvetica Neue"/>
                <a:ea typeface="Helvetica Neue"/>
                <a:cs typeface="Helvetica Neue"/>
              </a:rPr>
              <a:t>Ticket de salida — responda una de estas preguntas:</a:t>
            </a:r>
          </a:p>
        </p:txBody>
      </p:sp>
      <p:sp>
        <p:nvSpPr>
          <p:cNvPr id="5" name="close-questions">
            <a:extLst xmlns:a="http://schemas.openxmlformats.org/drawingml/2006/main">
              <a:ext uri="{FF2B5EF4-FFF2-40B4-BE49-F238E27FC236}">
                <a16:creationId xmlns:a16="http://schemas.microsoft.com/office/drawing/2014/main" id="{D7FA27AE-EA29-4C23-81BD-133270E46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029200"/>
            <a:ext cx="1000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" indent="-12" algn="l">
              <a:spcAft>
                <a:spcPts val="8"/>
              </a:spcAft>
              <a:buChar char="•"/>
              <a:defRPr sz="15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>
                <a:solidFill>
                  <a:srgbClr val="FFFFFF"/>
                </a:solidFill>
              </a:rPr>
              <a:t>¿Qué diferencia encuentra entre sistema real y modelo?</a:t>
            </a:r>
          </a:p>
          <a:p xmlns:a="http://schemas.openxmlformats.org/drawingml/2006/main">
            <a:pPr marL="22" indent="-12" algn="l">
              <a:spcAft>
                <a:spcPts val="8"/>
              </a:spcAft>
              <a:buChar char="•"/>
              <a:defRPr sz="15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>
                <a:solidFill>
                  <a:srgbClr val="FFFFFF"/>
                </a:solidFill>
              </a:rPr>
              <a:t>¿Qué función cumple la retroalimentación?</a:t>
            </a:r>
          </a:p>
          <a:p xmlns:a="http://schemas.openxmlformats.org/drawingml/2006/main">
            <a:pPr marL="22" indent="-12" algn="l">
              <a:spcAft>
                <a:spcPts val="8"/>
              </a:spcAft>
              <a:buChar char="•"/>
              <a:defRPr sz="1575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>
                <a:solidFill>
                  <a:srgbClr val="FFFFFF"/>
                </a:solidFill>
              </a:rPr>
              <a:t>¿Qué ejemplo le gustaría aprender a controlar?</a:t>
            </a:r>
          </a:p>
        </p:txBody>
      </p:sp>
      <p:sp>
        <p:nvSpPr>
          <p:cNvPr id="6" name="close-footer">
            <a:extLst xmlns:a="http://schemas.openxmlformats.org/drawingml/2006/main">
              <a:ext uri="{FF2B5EF4-FFF2-40B4-BE49-F238E27FC236}">
                <a16:creationId xmlns:a16="http://schemas.microsoft.com/office/drawing/2014/main" id="{F517502A-E11D-44EA-8D2E-B2CF4E064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19850"/>
            <a:ext cx="552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C9D6D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>
                <a:solidFill>
                  <a:srgbClr val="C9D6D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9902904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2026-08-04T23:08:48.8860000Z</dcterms:created>
  <dcterms:modified xsi:type="dcterms:W3CDTF">2026-08-04T23:08:48.8860000Z</dcterms:modified>
</coreProperties>
</file>