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61" r:id="rId4"/>
    <p:sldId id="262" r:id="rId5"/>
    <p:sldId id="258" r:id="rId6"/>
    <p:sldId id="259" r:id="rId7"/>
    <p:sldId id="260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82" y="235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4BCA06-19A5-4565-B4D3-9ADDE0D3B316}" type="datetimeFigureOut">
              <a:rPr lang="es-CO" smtClean="0"/>
              <a:t>3/02/2025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A892B6-24AE-4ED5-B871-5E2D7E5623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14611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A892B6-24AE-4ED5-B871-5E2D7E5623EF}" type="slidenum">
              <a:rPr lang="es-CO" smtClean="0"/>
              <a:t>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541608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2DE991-8516-434B-0C71-DED225CDCE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6289BA02-A08C-009C-3124-6F40492824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799B6707-05F5-9F9E-B6A7-F91A588B54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62661C4-A902-6A65-13D4-3DAF3B5C89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A892B6-24AE-4ED5-B871-5E2D7E5623EF}" type="slidenum">
              <a:rPr lang="es-CO" smtClean="0"/>
              <a:t>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309016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718E8A-FB7A-9402-B3AA-EB9C24E34B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FA83D6A-D674-983C-761B-B2179D2067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DC886B99-7759-398B-4758-7930D45CE7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3C9BB89-9AE3-C5D6-2391-D692815F33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A892B6-24AE-4ED5-B871-5E2D7E5623EF}" type="slidenum">
              <a:rPr lang="es-CO" smtClean="0"/>
              <a:t>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294108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FCD73-F4D5-4951-84E1-02EB100EAD50}" type="datetimeFigureOut">
              <a:rPr lang="es-CO" smtClean="0"/>
              <a:t>3/02/2025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5F48EEF8-7BE6-47ED-BD99-9A29AA14E5BD}" type="slidenum">
              <a:rPr lang="es-CO" smtClean="0"/>
              <a:t>‹Nº›</a:t>
            </a:fld>
            <a:endParaRPr lang="es-CO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9415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FCD73-F4D5-4951-84E1-02EB100EAD50}" type="datetimeFigureOut">
              <a:rPr lang="es-CO" smtClean="0"/>
              <a:t>3/02/2025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8EEF8-7BE6-47ED-BD99-9A29AA14E5BD}" type="slidenum">
              <a:rPr lang="es-CO" smtClean="0"/>
              <a:t>‹Nº›</a:t>
            </a:fld>
            <a:endParaRPr lang="es-CO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10452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FCD73-F4D5-4951-84E1-02EB100EAD50}" type="datetimeFigureOut">
              <a:rPr lang="es-CO" smtClean="0"/>
              <a:t>3/02/2025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8EEF8-7BE6-47ED-BD99-9A29AA14E5BD}" type="slidenum">
              <a:rPr lang="es-CO" smtClean="0"/>
              <a:t>‹Nº›</a:t>
            </a:fld>
            <a:endParaRPr lang="es-CO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8927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FCD73-F4D5-4951-84E1-02EB100EAD50}" type="datetimeFigureOut">
              <a:rPr lang="es-CO" smtClean="0"/>
              <a:t>3/02/2025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8EEF8-7BE6-47ED-BD99-9A29AA14E5BD}" type="slidenum">
              <a:rPr lang="es-CO" smtClean="0"/>
              <a:t>‹Nº›</a:t>
            </a:fld>
            <a:endParaRPr lang="es-CO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4512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FCD73-F4D5-4951-84E1-02EB100EAD50}" type="datetimeFigureOut">
              <a:rPr lang="es-CO" smtClean="0"/>
              <a:t>3/02/2025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8EEF8-7BE6-47ED-BD99-9A29AA14E5BD}" type="slidenum">
              <a:rPr lang="es-CO" smtClean="0"/>
              <a:t>‹Nº›</a:t>
            </a:fld>
            <a:endParaRPr lang="es-CO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8877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FCD73-F4D5-4951-84E1-02EB100EAD50}" type="datetimeFigureOut">
              <a:rPr lang="es-CO" smtClean="0"/>
              <a:t>3/02/2025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8EEF8-7BE6-47ED-BD99-9A29AA14E5BD}" type="slidenum">
              <a:rPr lang="es-CO" smtClean="0"/>
              <a:t>‹Nº›</a:t>
            </a:fld>
            <a:endParaRPr lang="es-CO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3826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FCD73-F4D5-4951-84E1-02EB100EAD50}" type="datetimeFigureOut">
              <a:rPr lang="es-CO" smtClean="0"/>
              <a:t>3/02/2025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8EEF8-7BE6-47ED-BD99-9A29AA14E5BD}" type="slidenum">
              <a:rPr lang="es-CO" smtClean="0"/>
              <a:t>‹Nº›</a:t>
            </a:fld>
            <a:endParaRPr lang="es-CO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59119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FCD73-F4D5-4951-84E1-02EB100EAD50}" type="datetimeFigureOut">
              <a:rPr lang="es-CO" smtClean="0"/>
              <a:t>3/02/2025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8EEF8-7BE6-47ED-BD99-9A29AA14E5BD}" type="slidenum">
              <a:rPr lang="es-CO" smtClean="0"/>
              <a:t>‹Nº›</a:t>
            </a:fld>
            <a:endParaRPr lang="es-CO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0920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FCD73-F4D5-4951-84E1-02EB100EAD50}" type="datetimeFigureOut">
              <a:rPr lang="es-CO" smtClean="0"/>
              <a:t>3/02/2025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8EEF8-7BE6-47ED-BD99-9A29AA14E5B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96025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FCD73-F4D5-4951-84E1-02EB100EAD50}" type="datetimeFigureOut">
              <a:rPr lang="es-CO" smtClean="0"/>
              <a:t>3/02/2025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8EEF8-7BE6-47ED-BD99-9A29AA14E5BD}" type="slidenum">
              <a:rPr lang="es-CO" smtClean="0"/>
              <a:t>‹Nº›</a:t>
            </a:fld>
            <a:endParaRPr lang="es-CO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7731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1FCFCD73-F4D5-4951-84E1-02EB100EAD50}" type="datetimeFigureOut">
              <a:rPr lang="es-CO" smtClean="0"/>
              <a:t>3/02/2025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8EEF8-7BE6-47ED-BD99-9A29AA14E5BD}" type="slidenum">
              <a:rPr lang="es-CO" smtClean="0"/>
              <a:t>‹Nº›</a:t>
            </a:fld>
            <a:endParaRPr lang="es-CO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9874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CFCD73-F4D5-4951-84E1-02EB100EAD50}" type="datetimeFigureOut">
              <a:rPr lang="es-CO" smtClean="0"/>
              <a:t>3/02/2025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5F48EEF8-7BE6-47ED-BD99-9A29AA14E5BD}" type="slidenum">
              <a:rPr lang="es-CO" smtClean="0"/>
              <a:t>‹Nº›</a:t>
            </a:fld>
            <a:endParaRPr lang="es-CO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8839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8">
            <a:extLst>
              <a:ext uri="{FF2B5EF4-FFF2-40B4-BE49-F238E27FC236}">
                <a16:creationId xmlns:a16="http://schemas.microsoft.com/office/drawing/2014/main" id="{65513E21-21B0-48DB-8CF1-35E43B33A4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4" descr="Código de colores en el panel de circuitos electrónicos">
            <a:extLst>
              <a:ext uri="{FF2B5EF4-FFF2-40B4-BE49-F238E27FC236}">
                <a16:creationId xmlns:a16="http://schemas.microsoft.com/office/drawing/2014/main" id="{0968C987-CA70-1D9B-7002-80202F996FB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grayscl/>
          </a:blip>
          <a:srcRect t="4970" r="-1" b="10122"/>
          <a:stretch/>
        </p:blipFill>
        <p:spPr>
          <a:xfrm>
            <a:off x="305" y="10"/>
            <a:ext cx="12191695" cy="685799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77F58879-3329-6EF8-3F74-512B2F2152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76636" y="992221"/>
            <a:ext cx="6247308" cy="4873558"/>
          </a:xfrm>
        </p:spPr>
        <p:txBody>
          <a:bodyPr anchor="ctr">
            <a:normAutofit/>
          </a:bodyPr>
          <a:lstStyle/>
          <a:p>
            <a:pPr algn="ctr"/>
            <a:r>
              <a:rPr lang="es-ES" sz="6000" b="1" dirty="0" err="1"/>
              <a:t>Electronica</a:t>
            </a:r>
            <a:r>
              <a:rPr lang="es-ES" sz="6000" b="1" dirty="0"/>
              <a:t> análoga</a:t>
            </a:r>
            <a:br>
              <a:rPr lang="es-ES" sz="6000" b="1" dirty="0"/>
            </a:br>
            <a:r>
              <a:rPr lang="es-ES" sz="6000" b="1" dirty="0"/>
              <a:t>1002</a:t>
            </a:r>
            <a:endParaRPr lang="es-CO" sz="6000" b="1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8808EDB-342E-736D-0FE9-E0052D8042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8642" y="996610"/>
            <a:ext cx="3783316" cy="4864780"/>
          </a:xfrm>
        </p:spPr>
        <p:txBody>
          <a:bodyPr anchor="ctr">
            <a:normAutofit/>
          </a:bodyPr>
          <a:lstStyle/>
          <a:p>
            <a:pPr algn="r"/>
            <a:r>
              <a:rPr lang="es-ES" sz="2800" dirty="0"/>
              <a:t>LUNES 10:20 – 12:10</a:t>
            </a:r>
          </a:p>
          <a:p>
            <a:pPr algn="r"/>
            <a:r>
              <a:rPr lang="es-ES" sz="2800" dirty="0"/>
              <a:t>jueves 6:20 – 7:15</a:t>
            </a:r>
          </a:p>
          <a:p>
            <a:pPr algn="r"/>
            <a:r>
              <a:rPr lang="es-ES" sz="2800" dirty="0"/>
              <a:t>ING. JUAN CARLOS VIZCAINO APONTE</a:t>
            </a:r>
            <a:endParaRPr lang="es-CO" sz="2800" dirty="0"/>
          </a:p>
        </p:txBody>
      </p:sp>
      <p:cxnSp>
        <p:nvCxnSpPr>
          <p:cNvPr id="15" name="Straight Connector 10">
            <a:extLst>
              <a:ext uri="{FF2B5EF4-FFF2-40B4-BE49-F238E27FC236}">
                <a16:creationId xmlns:a16="http://schemas.microsoft.com/office/drawing/2014/main" id="{580B8A35-DEA7-4D43-9DF8-90B4681D0F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600200"/>
            <a:ext cx="0" cy="365760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68556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4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8E1CB7-2634-D0BE-F7D8-4D879D99E6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8" y="867037"/>
            <a:ext cx="9603275" cy="1049235"/>
          </a:xfrm>
        </p:spPr>
        <p:txBody>
          <a:bodyPr>
            <a:normAutofit/>
          </a:bodyPr>
          <a:lstStyle/>
          <a:p>
            <a:r>
              <a:rPr lang="es-ES" sz="3600" b="1" dirty="0"/>
              <a:t>MATERIALES INICIALES</a:t>
            </a:r>
            <a:endParaRPr lang="es-CO" sz="3600" b="1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DE77A59-1980-0633-7536-0C78AEFCEF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ES" sz="2800" b="1" dirty="0"/>
              <a:t>CUADERNO 100 HOJAS CUADRICULADO</a:t>
            </a:r>
          </a:p>
          <a:p>
            <a:r>
              <a:rPr lang="es-ES" sz="2800" b="1" dirty="0"/>
              <a:t>PROTOBOARD</a:t>
            </a:r>
          </a:p>
          <a:p>
            <a:endParaRPr lang="es-ES" sz="2800" b="1" dirty="0"/>
          </a:p>
          <a:p>
            <a:pPr marL="0" indent="0">
              <a:buNone/>
            </a:pPr>
            <a:endParaRPr lang="es-ES" sz="2800" b="1" dirty="0"/>
          </a:p>
          <a:p>
            <a:r>
              <a:rPr lang="es-ES" sz="2800" b="1" dirty="0"/>
              <a:t>FUENTE DE VOLTAJE 12Voltios / 1 Amperio (mínimo)</a:t>
            </a:r>
          </a:p>
          <a:p>
            <a:pPr marL="0" indent="0">
              <a:buNone/>
            </a:pPr>
            <a:r>
              <a:rPr lang="es-ES" sz="2800" b="1" dirty="0"/>
              <a:t>    (</a:t>
            </a:r>
            <a:r>
              <a:rPr lang="es-ES" sz="2800" dirty="0"/>
              <a:t>no se acepta el uso de pilas, baterías)</a:t>
            </a:r>
          </a:p>
          <a:p>
            <a:pPr marL="0" indent="0">
              <a:buNone/>
            </a:pPr>
            <a:endParaRPr lang="es-CO" b="1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E7BA8E2-9F9A-DB50-5FDA-347FD9A0E6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0957" y="2591131"/>
            <a:ext cx="1821461" cy="1592942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0D01F024-0A35-0089-0D3E-F833768DDB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7784" y="3096490"/>
            <a:ext cx="2537486" cy="1137805"/>
          </a:xfrm>
          <a:prstGeom prst="rect">
            <a:avLst/>
          </a:prstGeom>
        </p:spPr>
      </p:pic>
      <p:pic>
        <p:nvPicPr>
          <p:cNvPr id="1030" name="Picture 6" descr="Protoboard 830 Puntos Marcada - Todo lo que necesites en robótica de  competencia">
            <a:extLst>
              <a:ext uri="{FF2B5EF4-FFF2-40B4-BE49-F238E27FC236}">
                <a16:creationId xmlns:a16="http://schemas.microsoft.com/office/drawing/2014/main" id="{4EDA72C7-7182-BC13-7151-E7E86321CF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2418" y="2591131"/>
            <a:ext cx="1592942" cy="1592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904F6DE0-90A9-E844-C03D-D655C04660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45" y="4420926"/>
            <a:ext cx="1587980" cy="1570037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842E892C-D437-09B5-D4E4-F03BB39E9F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91468" y="4759472"/>
            <a:ext cx="955066" cy="1166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828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58F2344-F88A-7AB3-A08F-5027BE8A92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Pre-evalucion</a:t>
            </a:r>
            <a:r>
              <a:rPr lang="es-ES" dirty="0"/>
              <a:t>…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3B3331F-54DB-7F60-8642-5A7F08CF00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/>
              <a:t>Que es un nodo?</a:t>
            </a:r>
          </a:p>
          <a:p>
            <a:r>
              <a:rPr lang="es-ES" dirty="0"/>
              <a:t>Resistencia equivalente serie y paralelo</a:t>
            </a:r>
          </a:p>
          <a:p>
            <a:r>
              <a:rPr lang="es-ES" dirty="0"/>
              <a:t>Resistencia equivalente entre 2 puntos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449371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4B3AEFF-55D3-8AAF-0C32-8C7B5ABD50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1AD5C58-42DF-0149-1102-63D7CE75C1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21450B4A-50B2-7114-7B7B-DDA5A243C2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1119"/>
            <a:ext cx="5791200" cy="6057515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D83E2723-9BA2-22C9-D62A-F2FE8381B6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0" y="0"/>
            <a:ext cx="6400800" cy="6128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499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1242B5-2AB0-8619-ED7B-62546BB56F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804520"/>
            <a:ext cx="9603275" cy="587136"/>
          </a:xfrm>
        </p:spPr>
        <p:txBody>
          <a:bodyPr/>
          <a:lstStyle/>
          <a:p>
            <a:r>
              <a:rPr lang="es-ES" dirty="0"/>
              <a:t>PRIMER TRIMESTRE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04F06C5-4F0A-CDA2-A9E5-5DEF161BCB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es-ES" dirty="0"/>
              <a:t>REPASO ANALISIS CIRCUITOS RESISTIVOS</a:t>
            </a:r>
          </a:p>
          <a:p>
            <a:pPr marL="457200" indent="-457200">
              <a:buAutoNum type="arabicPeriod"/>
            </a:pPr>
            <a:r>
              <a:rPr lang="es-ES" dirty="0"/>
              <a:t>THEVENIN – NORTON - SUPERPOSICION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2820442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13FA56-057E-53C8-26CF-0F13B39EAC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6B2042C-A03B-B66F-156C-81976EDD15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804520"/>
            <a:ext cx="9603275" cy="587136"/>
          </a:xfrm>
        </p:spPr>
        <p:txBody>
          <a:bodyPr/>
          <a:lstStyle/>
          <a:p>
            <a:r>
              <a:rPr lang="es-ES" dirty="0"/>
              <a:t>SEGUNDO TRIMESTRE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30CC3E0-89D9-AB1E-DED6-28A6B880A3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361" y="1988024"/>
            <a:ext cx="4942840" cy="34506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dirty="0"/>
              <a:t>PROGRAMACION</a:t>
            </a:r>
          </a:p>
          <a:p>
            <a:pPr marL="457200" indent="-457200">
              <a:buAutoNum type="arabicPeriod"/>
            </a:pPr>
            <a:r>
              <a:rPr lang="es-ES" dirty="0"/>
              <a:t>SEUDOCODIGO DFD</a:t>
            </a:r>
          </a:p>
          <a:p>
            <a:pPr marL="457200" indent="-457200">
              <a:buAutoNum type="arabicPeriod"/>
            </a:pPr>
            <a:r>
              <a:rPr lang="es-ES" dirty="0"/>
              <a:t>VARIABLES ENTRADA – SALIDA</a:t>
            </a:r>
          </a:p>
          <a:p>
            <a:pPr marL="457200" indent="-457200">
              <a:buAutoNum type="arabicPeriod"/>
            </a:pPr>
            <a:r>
              <a:rPr lang="es-ES" dirty="0"/>
              <a:t>SENTENCIAS BASICAS DE CONTROL (IF, FOR, WHILE,SWITCH)</a:t>
            </a:r>
          </a:p>
          <a:p>
            <a:pPr marL="457200" indent="-457200">
              <a:buAutoNum type="arabicPeriod"/>
            </a:pPr>
            <a:r>
              <a:rPr lang="es-ES" dirty="0"/>
              <a:t>OPERADORES LOGICOS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B4833AA1-2E99-83D5-ABC5-C2F338C71C83}"/>
              </a:ext>
            </a:extLst>
          </p:cNvPr>
          <p:cNvSpPr txBox="1">
            <a:spLocks/>
          </p:cNvSpPr>
          <p:nvPr/>
        </p:nvSpPr>
        <p:spPr>
          <a:xfrm>
            <a:off x="5921993" y="2055757"/>
            <a:ext cx="5325127" cy="345061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ES" dirty="0"/>
              <a:t>ELECTRONICA</a:t>
            </a:r>
          </a:p>
          <a:p>
            <a:pPr marL="514350" indent="-514350">
              <a:buFont typeface="Arial" panose="020B0604020202020204" pitchFamily="34" charset="0"/>
              <a:buAutoNum type="romanUcPeriod"/>
            </a:pPr>
            <a:r>
              <a:rPr lang="es-ES" dirty="0"/>
              <a:t>BASES NUMERICAS (B.N)</a:t>
            </a:r>
          </a:p>
          <a:p>
            <a:pPr marL="514350" indent="-514350">
              <a:buFont typeface="Arial" panose="020B0604020202020204" pitchFamily="34" charset="0"/>
              <a:buAutoNum type="romanUcPeriod"/>
            </a:pPr>
            <a:r>
              <a:rPr lang="es-ES" dirty="0"/>
              <a:t>CONVERSION ENTRE B.N</a:t>
            </a:r>
          </a:p>
          <a:p>
            <a:pPr marL="514350" indent="-514350">
              <a:buFont typeface="Arial" panose="020B0604020202020204" pitchFamily="34" charset="0"/>
              <a:buAutoNum type="romanUcPeriod"/>
            </a:pPr>
            <a:r>
              <a:rPr lang="es-ES" dirty="0"/>
              <a:t>OPERACIONES ARITMETICAS EN B.N</a:t>
            </a:r>
          </a:p>
          <a:p>
            <a:pPr marL="514350" indent="-514350">
              <a:buFont typeface="Arial" panose="020B0604020202020204" pitchFamily="34" charset="0"/>
              <a:buAutoNum type="romanUcPeriod"/>
            </a:pPr>
            <a:r>
              <a:rPr lang="es-ES" dirty="0"/>
              <a:t>OPERADORES LOGICOS Y TABLAS DE VERDAD (AND – OR – NOT)</a:t>
            </a:r>
          </a:p>
          <a:p>
            <a:pPr marL="514350" indent="-514350">
              <a:buFont typeface="Arial" panose="020B0604020202020204" pitchFamily="34" charset="0"/>
              <a:buAutoNum type="romanUcPeriod"/>
            </a:pPr>
            <a:r>
              <a:rPr lang="es-ES" dirty="0"/>
              <a:t>COMPUERTAS LOGICAS</a:t>
            </a:r>
          </a:p>
          <a:p>
            <a:pPr marL="457200" indent="-457200">
              <a:buFont typeface="Arial" panose="020B0604020202020204" pitchFamily="34" charset="0"/>
              <a:buAutoNum type="arabicPeriod"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470367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87A7C8-B503-05FE-EDDB-C7A1A78C80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93C064-9EAD-094D-B650-F1E7837C0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804520"/>
            <a:ext cx="9603275" cy="587136"/>
          </a:xfrm>
        </p:spPr>
        <p:txBody>
          <a:bodyPr/>
          <a:lstStyle/>
          <a:p>
            <a:r>
              <a:rPr lang="es-ES" dirty="0"/>
              <a:t>TERCER TRIMESTRE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DFE3316-AB33-C444-5C15-807742E8F1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361" y="1988024"/>
            <a:ext cx="4942840" cy="34506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dirty="0"/>
              <a:t>PROGRAMACION CODIGO</a:t>
            </a:r>
          </a:p>
          <a:p>
            <a:pPr marL="457200" indent="-457200">
              <a:buAutoNum type="arabicPeriod"/>
            </a:pPr>
            <a:r>
              <a:rPr lang="es-ES" dirty="0"/>
              <a:t>CONDICIONALES</a:t>
            </a:r>
          </a:p>
          <a:p>
            <a:pPr marL="457200" indent="-457200">
              <a:buAutoNum type="arabicPeriod"/>
            </a:pPr>
            <a:r>
              <a:rPr lang="es-ES" dirty="0"/>
              <a:t>ESTRUCTURAS DE REPETICION</a:t>
            </a:r>
          </a:p>
          <a:p>
            <a:pPr marL="457200" indent="-457200">
              <a:buAutoNum type="arabicPeriod"/>
            </a:pPr>
            <a:r>
              <a:rPr lang="es-ES" dirty="0"/>
              <a:t>ARREGLOS Y MATRICES</a:t>
            </a:r>
          </a:p>
          <a:p>
            <a:pPr marL="457200" indent="-457200">
              <a:buAutoNum type="arabicPeriod"/>
            </a:pPr>
            <a:r>
              <a:rPr lang="es-ES" dirty="0"/>
              <a:t>FUNCIONES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185E47C4-8746-7510-924D-AA19E4675E67}"/>
              </a:ext>
            </a:extLst>
          </p:cNvPr>
          <p:cNvSpPr txBox="1">
            <a:spLocks/>
          </p:cNvSpPr>
          <p:nvPr/>
        </p:nvSpPr>
        <p:spPr>
          <a:xfrm>
            <a:off x="5921993" y="2055757"/>
            <a:ext cx="5325127" cy="345061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ES" dirty="0"/>
              <a:t>ELECTRONICA</a:t>
            </a:r>
          </a:p>
          <a:p>
            <a:pPr marL="514350" indent="-514350">
              <a:buFont typeface="Arial" panose="020B0604020202020204" pitchFamily="34" charset="0"/>
              <a:buAutoNum type="romanUcPeriod"/>
            </a:pPr>
            <a:r>
              <a:rPr lang="es-ES" dirty="0"/>
              <a:t>CIRCUITOS LOGICOS</a:t>
            </a:r>
          </a:p>
          <a:p>
            <a:pPr marL="514350" indent="-514350">
              <a:buFont typeface="Arial" panose="020B0604020202020204" pitchFamily="34" charset="0"/>
              <a:buAutoNum type="romanUcPeriod"/>
            </a:pPr>
            <a:r>
              <a:rPr lang="es-ES" dirty="0"/>
              <a:t>ANALISIS DE CIRCUITOS LOGICOS Y TABLAS DE COMPORTAMIENTO</a:t>
            </a:r>
          </a:p>
          <a:p>
            <a:pPr marL="514350" indent="-514350">
              <a:buFont typeface="Arial" panose="020B0604020202020204" pitchFamily="34" charset="0"/>
              <a:buAutoNum type="romanUcPeriod"/>
            </a:pPr>
            <a:r>
              <a:rPr lang="es-ES" dirty="0"/>
              <a:t>MAXTERMINOS – MINERMINOS </a:t>
            </a:r>
          </a:p>
          <a:p>
            <a:pPr marL="514350" indent="-514350">
              <a:buFont typeface="Arial" panose="020B0604020202020204" pitchFamily="34" charset="0"/>
              <a:buAutoNum type="romanUcPeriod"/>
            </a:pPr>
            <a:r>
              <a:rPr lang="es-ES" dirty="0"/>
              <a:t>REDUCCION ALGEBRA DE BOOLE</a:t>
            </a:r>
          </a:p>
          <a:p>
            <a:pPr marL="514350" indent="-514350">
              <a:buFont typeface="Arial" panose="020B0604020202020204" pitchFamily="34" charset="0"/>
              <a:buAutoNum type="romanUcPeriod"/>
            </a:pPr>
            <a:endParaRPr lang="es-ES" dirty="0"/>
          </a:p>
          <a:p>
            <a:pPr marL="457200" indent="-457200">
              <a:buFont typeface="Arial" panose="020B0604020202020204" pitchFamily="34" charset="0"/>
              <a:buAutoNum type="arabicPeriod"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243118650"/>
      </p:ext>
    </p:extLst>
  </p:cSld>
  <p:clrMapOvr>
    <a:masterClrMapping/>
  </p:clrMapOvr>
</p:sld>
</file>

<file path=ppt/theme/theme1.xml><?xml version="1.0" encoding="utf-8"?>
<a:theme xmlns:a="http://schemas.openxmlformats.org/drawingml/2006/main" name="Galería">
  <a:themeElements>
    <a:clrScheme name="Galería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ería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ería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229</TotalTime>
  <Words>166</Words>
  <Application>Microsoft Office PowerPoint</Application>
  <PresentationFormat>Panorámica</PresentationFormat>
  <Paragraphs>44</Paragraphs>
  <Slides>7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1" baseType="lpstr">
      <vt:lpstr>Aptos</vt:lpstr>
      <vt:lpstr>Arial</vt:lpstr>
      <vt:lpstr>Gill Sans MT</vt:lpstr>
      <vt:lpstr>Galería</vt:lpstr>
      <vt:lpstr>Electronica análoga 1002</vt:lpstr>
      <vt:lpstr>MATERIALES INICIALES</vt:lpstr>
      <vt:lpstr>Pre-evalucion…</vt:lpstr>
      <vt:lpstr>Presentación de PowerPoint</vt:lpstr>
      <vt:lpstr>PRIMER TRIMESTRE</vt:lpstr>
      <vt:lpstr>SEGUNDO TRIMESTRE</vt:lpstr>
      <vt:lpstr>TERCER TRIMESTRE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2</cp:revision>
  <dcterms:created xsi:type="dcterms:W3CDTF">2025-02-03T13:19:34Z</dcterms:created>
  <dcterms:modified xsi:type="dcterms:W3CDTF">2025-02-03T17:10:16Z</dcterms:modified>
</cp:coreProperties>
</file>